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4429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1"/>
    <p:sldId id="263" r:id="rId22"/>
    <p:sldId id="258" r:id="rId23"/>
    <p:sldId id="260" r:id="rId24"/>
    <p:sldId id="262" r:id="rId25"/>
    <p:sldId id="271" r:id="rId26"/>
    <p:sldId id="272" r:id="rId27"/>
    <p:sldId id="274" r:id="rId28"/>
    <p:sldId id="273" r:id="rId29"/>
    <p:sldId id="268" r:id="rId30"/>
    <p:sldId id="269" r:id="rId31"/>
    <p:sldId id="266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  <p15:guide id="8" pos="3838">
          <p15:clr>
            <a:srgbClr val="A4A3A4"/>
          </p15:clr>
        </p15:guide>
        <p15:guide id="9" orient="horz" pos="2144">
          <p15:clr>
            <a:srgbClr val="A4A3A4"/>
          </p15:clr>
        </p15:guide>
        <p15:guide id="10" orient="horz" pos="905">
          <p15:clr>
            <a:srgbClr val="A4A3A4"/>
          </p15:clr>
        </p15:guide>
        <p15:guide id="11" orient="horz" pos="3986">
          <p15:clr>
            <a:srgbClr val="A4A3A4"/>
          </p15:clr>
        </p15:guide>
        <p15:guide id="12" pos="7467">
          <p15:clr>
            <a:srgbClr val="A4A3A4"/>
          </p15:clr>
        </p15:guide>
        <p15:guide id="13" orient="horz" pos="116">
          <p15:clr>
            <a:srgbClr val="A4A3A4"/>
          </p15:clr>
        </p15:guide>
      </p15:notesGuideLst>
    </p:ext>
    <p:ext uri="{EFAFB233-063F-42B5-8137-9DF3F51BA10A}">
      <p15:sldGuideLst xmlns:p15="http://schemas.microsoft.com/office/powerpoint/2012/main">
        <p15:guide id="0" pos="3837" userDrawn="1">
          <p15:clr>
            <a:srgbClr val="A4A3A4"/>
          </p15:clr>
        </p15:guide>
        <p15:guide id="1" orient="horz" pos="2134" userDrawn="1">
          <p15:clr>
            <a:srgbClr val="A4A3A4"/>
          </p15:clr>
        </p15:guide>
        <p15:guide id="2" orient="horz" pos="902" userDrawn="1">
          <p15:clr>
            <a:srgbClr val="A4A3A4"/>
          </p15:clr>
        </p15:guide>
        <p15:guide id="3" orient="horz" pos="3949" userDrawn="1">
          <p15:clr>
            <a:srgbClr val="A4A3A4"/>
          </p15:clr>
        </p15:guide>
        <p15:guide id="4" pos="206" userDrawn="1">
          <p15:clr>
            <a:srgbClr val="A4A3A4"/>
          </p15:clr>
        </p15:guide>
        <p15:guide id="5" pos="7464" userDrawn="1">
          <p15:clr>
            <a:srgbClr val="A4A3A4"/>
          </p15:clr>
        </p15:guide>
        <p15:guide id="6" orient="horz" pos="11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D0CECE"/>
    <a:srgbClr val="5B9BD5"/>
  </p:clrMru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 showGuides="1">
      <p:cViewPr varScale="1">
        <p:scale>
          <a:sx n="109" d="100"/>
          <a:sy n="109" d="100"/>
        </p:scale>
        <p:origin x="414" y="108"/>
      </p:cViewPr>
      <p:guideLst>
        <p:guide pos="3837"/>
        <p:guide orient="horz" pos="2134"/>
        <p:guide orient="horz" pos="902"/>
        <p:guide orient="horz" pos="3949"/>
        <p:guide pos="206"/>
        <p:guide pos="7464"/>
        <p:guide orient="horz" pos="11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37"/>
        <p:guide orient="horz" pos="2134"/>
        <p:guide orient="horz" pos="902"/>
        <p:guide orient="horz" pos="3949"/>
        <p:guide pos="206"/>
        <p:guide pos="7464"/>
        <p:guide orient="horz" pos="113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2" Type="http://schemas.openxmlformats.org/officeDocument/2006/relationships/slide" Target="slides/slide3.xml"></Relationship><Relationship Id="rId23" Type="http://schemas.openxmlformats.org/officeDocument/2006/relationships/slide" Target="slides/slide4.xml"></Relationship><Relationship Id="rId24" Type="http://schemas.openxmlformats.org/officeDocument/2006/relationships/slide" Target="slides/slide5.xml"></Relationship><Relationship Id="rId25" Type="http://schemas.openxmlformats.org/officeDocument/2006/relationships/slide" Target="slides/slide6.xml"></Relationship><Relationship Id="rId26" Type="http://schemas.openxmlformats.org/officeDocument/2006/relationships/slide" Target="slides/slide7.xml"></Relationship><Relationship Id="rId27" Type="http://schemas.openxmlformats.org/officeDocument/2006/relationships/slide" Target="slides/slide8.xml"></Relationship><Relationship Id="rId28" Type="http://schemas.openxmlformats.org/officeDocument/2006/relationships/slide" Target="slides/slide9.xml"></Relationship><Relationship Id="rId29" Type="http://schemas.openxmlformats.org/officeDocument/2006/relationships/slide" Target="slides/slide10.xml"></Relationship><Relationship Id="rId30" Type="http://schemas.openxmlformats.org/officeDocument/2006/relationships/slide" Target="slides/slide11.xml"></Relationship><Relationship Id="rId31" Type="http://schemas.openxmlformats.org/officeDocument/2006/relationships/slide" Target="slides/slide12.xml"></Relationship><Relationship Id="rId32" Type="http://schemas.openxmlformats.org/officeDocument/2006/relationships/slide" Target="slides/slide13.xml"></Relationship><Relationship Id="rId33" Type="http://schemas.openxmlformats.org/officeDocument/2006/relationships/viewProps" Target="viewProps.xml"></Relationship><Relationship Id="rId3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023101883281.png>
</file>

<file path=ppt/media/fImage10101281868145.png>
</file>

<file path=ppt/media/fImage11242381436334.png>
</file>

<file path=ppt/media/fImage12552571869961.png>
</file>

<file path=ppt/media/fImage131790314141.png>
</file>

<file path=ppt/media/fImage15820431701478.png>
</file>

<file path=ppt/media/fImage15930841616334.png>
</file>

<file path=ppt/media/fImage16045731764464.png>
</file>

<file path=ppt/media/fImage1604640188491.png>
</file>

<file path=ppt/media/fImage16060541636500.png>
</file>

<file path=ppt/media/fImage160778315741.png>
</file>

<file path=ppt/media/fImage16099811598467.png>
</file>

<file path=ppt/media/fImage16107881785705.png>
</file>

<file path=ppt/media/fImage16127821729358.png>
</file>

<file path=ppt/media/fImage16162581669169.png>
</file>

<file path=ppt/media/fImage16166331685724.png>
</file>

<file path=ppt/media/fImage16225511846827.png>
</file>

<file path=ppt/media/fImage16228121808145.png>
</file>

<file path=ppt/media/fImage16239141823281.png>
</file>

<file path=ppt/media/fImage16413521746962.png>
</file>

<file path=ppt/media/fImage3913551428467.png>
</file>

<file path=ppt/media/fImage3913551446500.png>
</file>

<file path=ppt/media/fImage8752841741478.png>
</file>

<file path=ppt/media/fImage8759771628467.png>
</file>

<file path=ppt/media/fImage8765621646334.png>
</file>

<file path=ppt/media/fImage8774681709169.png>
</file>

<file path=ppt/media/fImage87819416041.png>
</file>

<file path=ppt/media/fImage8784971725724.png>
</file>

<file path=ppt/media/fImage8809981666500.png>
</file>

<file path=ppt/media/fImage8861771769358.png>
</file>

<file path=ppt/media/fImage9425051806962.png>
</file>

<file path=ppt/media/fImage9658271824464.png>
</file>

<file path=ppt/media/fImage9753051906827.png>
</file>

<file path=ppt/media/fImage9809341845705.png>
</file>

<file path=ppt/media/fImage993223194491.png>
</file>

<file path=ppt/media/fImage9993441929961.png>
</file>

<file path=ppt/media/image1.jpeg>
</file>

<file path=ppt/media/image15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20/11/2023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image15.png"></Relationship><Relationship Id="rId3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2.jpeg"></Relationship><Relationship Id="rId2" Type="http://schemas.openxmlformats.org/officeDocument/2006/relationships/image" Target="../media/image1.jpeg"></Relationship><Relationship Id="rId5" Type="http://schemas.openxmlformats.org/officeDocument/2006/relationships/image" Target="../media/image4.jpeg"></Relationship><Relationship Id="rId4" Type="http://schemas.openxmlformats.org/officeDocument/2006/relationships/image" Target="../media/image3.jpeg"></Relationship><Relationship Id="rId6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6.png"></Relationship><Relationship Id="rId2" Type="http://schemas.openxmlformats.org/officeDocument/2006/relationships/image" Target="../media/image5.jpeg"></Relationship><Relationship Id="rId6" Type="http://schemas.openxmlformats.org/officeDocument/2006/relationships/image" Target="../media/image9.png"></Relationship><Relationship Id="rId5" Type="http://schemas.openxmlformats.org/officeDocument/2006/relationships/image" Target="../media/image8.png"></Relationship><Relationship Id="rId4" Type="http://schemas.openxmlformats.org/officeDocument/2006/relationships/image" Target="../media/image7.png"></Relationship><Relationship Id="rId7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4" Type="http://schemas.openxmlformats.org/officeDocument/2006/relationships/image" Target="../media/fImage131790314141.png"></Relationship><Relationship Id="rId5" Type="http://schemas.openxmlformats.org/officeDocument/2006/relationships/image" Target="../media/fImage3913551428467.png"></Relationship><Relationship Id="rId6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5" Type="http://schemas.openxmlformats.org/officeDocument/2006/relationships/image" Target="../media/fImage11242381436334.png"></Relationship><Relationship Id="rId6" Type="http://schemas.openxmlformats.org/officeDocument/2006/relationships/image" Target="../media/fImage3913551446500.png"></Relationship><Relationship Id="rId7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6" Type="http://schemas.openxmlformats.org/officeDocument/2006/relationships/image" Target="../media/fImage87819416041.png"></Relationship><Relationship Id="rId17" Type="http://schemas.openxmlformats.org/officeDocument/2006/relationships/image" Target="../media/fImage8759771628467.png"></Relationship><Relationship Id="rId18" Type="http://schemas.openxmlformats.org/officeDocument/2006/relationships/image" Target="../media/fImage8765621646334.png"></Relationship><Relationship Id="rId19" Type="http://schemas.openxmlformats.org/officeDocument/2006/relationships/image" Target="../media/fImage8809981666500.png"></Relationship><Relationship Id="rId20" Type="http://schemas.openxmlformats.org/officeDocument/2006/relationships/image" Target="../media/fImage8774681709169.png"></Relationship><Relationship Id="rId21" Type="http://schemas.openxmlformats.org/officeDocument/2006/relationships/image" Target="../media/fImage8784971725724.png"></Relationship><Relationship Id="rId22" Type="http://schemas.openxmlformats.org/officeDocument/2006/relationships/image" Target="../media/fImage8752841741478.png"></Relationship><Relationship Id="rId23" Type="http://schemas.openxmlformats.org/officeDocument/2006/relationships/image" Target="../media/fImage8861771769358.png"></Relationship><Relationship Id="rId24" Type="http://schemas.openxmlformats.org/officeDocument/2006/relationships/image" Target="../media/fImage9425051806962.png"></Relationship><Relationship Id="rId25" Type="http://schemas.openxmlformats.org/officeDocument/2006/relationships/image" Target="../media/fImage9658271824464.png"></Relationship><Relationship Id="rId26" Type="http://schemas.openxmlformats.org/officeDocument/2006/relationships/image" Target="../media/fImage9809341845705.png"></Relationship><Relationship Id="rId27" Type="http://schemas.openxmlformats.org/officeDocument/2006/relationships/image" Target="../media/fImage10101281868145.png"></Relationship><Relationship Id="rId28" Type="http://schemas.openxmlformats.org/officeDocument/2006/relationships/image" Target="../media/fImage10023101883281.png"></Relationship><Relationship Id="rId29" Type="http://schemas.openxmlformats.org/officeDocument/2006/relationships/image" Target="../media/fImage9753051906827.png"></Relationship><Relationship Id="rId30" Type="http://schemas.openxmlformats.org/officeDocument/2006/relationships/image" Target="../media/fImage9993441929961.png"></Relationship><Relationship Id="rId31" Type="http://schemas.openxmlformats.org/officeDocument/2006/relationships/image" Target="../media/fImage993223194491.png"></Relationship><Relationship Id="rId32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image" Target="../media/fImage160778315741.png"></Relationship><Relationship Id="rId2" Type="http://schemas.openxmlformats.org/officeDocument/2006/relationships/image" Target="../media/fImage16099811598467.png"></Relationship><Relationship Id="rId3" Type="http://schemas.openxmlformats.org/officeDocument/2006/relationships/image" Target="../media/fImage15930841616334.png"></Relationship><Relationship Id="rId4" Type="http://schemas.openxmlformats.org/officeDocument/2006/relationships/image" Target="../media/fImage16060541636500.png"></Relationship><Relationship Id="rId5" Type="http://schemas.openxmlformats.org/officeDocument/2006/relationships/image" Target="../media/fImage16162581669169.png"></Relationship><Relationship Id="rId6" Type="http://schemas.openxmlformats.org/officeDocument/2006/relationships/image" Target="../media/fImage16166331685724.png"></Relationship><Relationship Id="rId7" Type="http://schemas.openxmlformats.org/officeDocument/2006/relationships/image" Target="../media/fImage15820431701478.png"></Relationship><Relationship Id="rId8" Type="http://schemas.openxmlformats.org/officeDocument/2006/relationships/image" Target="../media/fImage16127821729358.png"></Relationship><Relationship Id="rId9" Type="http://schemas.openxmlformats.org/officeDocument/2006/relationships/image" Target="../media/fImage16413521746962.png"></Relationship><Relationship Id="rId10" Type="http://schemas.openxmlformats.org/officeDocument/2006/relationships/image" Target="../media/fImage16045731764464.png"></Relationship><Relationship Id="rId11" Type="http://schemas.openxmlformats.org/officeDocument/2006/relationships/image" Target="../media/fImage16107881785705.png"></Relationship><Relationship Id="rId12" Type="http://schemas.openxmlformats.org/officeDocument/2006/relationships/image" Target="../media/fImage16228121808145.png"></Relationship><Relationship Id="rId13" Type="http://schemas.openxmlformats.org/officeDocument/2006/relationships/image" Target="../media/fImage16239141823281.png"></Relationship><Relationship Id="rId14" Type="http://schemas.openxmlformats.org/officeDocument/2006/relationships/image" Target="../media/fImage16225511846827.png"></Relationship><Relationship Id="rId15" Type="http://schemas.openxmlformats.org/officeDocument/2006/relationships/image" Target="../media/fImage12552571869961.png"></Relationship><Relationship Id="rId16" Type="http://schemas.openxmlformats.org/officeDocument/2006/relationships/image" Target="../media/fImage1604640188491.png"></Relationship><Relationship Id="rId17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PC(방랑자) 컨텐츠 기획서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형 11"/>
          <p:cNvSpPr>
            <a:spLocks noChangeAspect="1"/>
          </p:cNvSpPr>
          <p:nvPr/>
        </p:nvSpPr>
        <p:spPr>
          <a:xfrm rot="0">
            <a:off x="5172075" y="2707005"/>
            <a:ext cx="1856740" cy="2346325"/>
          </a:xfrm>
          <a:prstGeom prst="rect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능력치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EA629278-77D3-4624-8FE6-5B7A552E7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198984"/>
              </p:ext>
            </p:extLst>
          </p:nvPr>
        </p:nvGraphicFramePr>
        <p:xfrm>
          <a:off x="1454858" y="1682262"/>
          <a:ext cx="9281648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94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2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b="1" kern="1200" dirty="0">
                          <a:solidFill>
                            <a:srgbClr val="FFFFFF"/>
                          </a:solidFill>
                        </a:rPr>
                        <a:t>능력치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b="1" kern="1200">
                          <a:solidFill>
                            <a:srgbClr val="FFFFFF"/>
                          </a:solidFill>
                        </a:rPr>
                        <a:t>기본 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경지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캐릭터의 강함을 표기하는 척도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삼류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이류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 일류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 절정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600" kern="1200" dirty="0" err="1">
                          <a:solidFill>
                            <a:srgbClr val="000000"/>
                          </a:solidFill>
                        </a:rPr>
                        <a:t>초절정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화경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현경 </a:t>
                      </a:r>
                      <a:r>
                        <a:rPr lang="en-US" altLang="ko-KR" sz="16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600" kern="1200" dirty="0">
                          <a:solidFill>
                            <a:srgbClr val="000000"/>
                          </a:solidFill>
                        </a:rPr>
                        <a:t>생사경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1 (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삼류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6487763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캐릭터의 생존에 관련된 자원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해당 수치가 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일 될 경우 사망한다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 </a:t>
                      </a: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en-US" altLang="ko-KR" kern="1200">
                          <a:solidFill>
                            <a:srgbClr val="000000"/>
                          </a:solidFill>
                        </a:rPr>
                        <a:t>100</a:t>
                      </a:r>
                      <a:endParaRPr lang="ko-KR" altLang="en-US" kern="120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677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지구력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공격 및 달리기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구르기 등의 동작에 사용되는 자원이다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해당 수치가 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일 될 경우 행동에 제한이 걸린다</a:t>
                      </a:r>
                      <a:endParaRPr lang="en-US" altLang="ko-KR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캐릭터가 공격 시 데미지에 관여하는 수치.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착용한 무기와 내공, 외공 등의 수치에 따라 변화한다.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방어력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캐릭터가 피해를 받을 경우 관여하는 수치.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착용한 방어구와 내공, 외공 등의 수치에 따라 변화한다.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내공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내공 수련 및 영약 등의 방법으로 상승 시킬 수 있는 수치.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064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>
                          <a:solidFill>
                            <a:srgbClr val="000000"/>
                          </a:solidFill>
                        </a:rPr>
                        <a:t>외공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무공 수련과 전투 등의 방법으로 상승 시킬 수 있는 수치.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181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EA629278-77D3-4624-8FE6-5B7A552E7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588971"/>
              </p:ext>
            </p:extLst>
          </p:nvPr>
        </p:nvGraphicFramePr>
        <p:xfrm>
          <a:off x="331787" y="184150"/>
          <a:ext cx="1152207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85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947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b="1" kern="1200" dirty="0">
                          <a:solidFill>
                            <a:srgbClr val="FFFFFF"/>
                          </a:solidFill>
                        </a:rPr>
                        <a:t>경지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89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캐릭터의 강함을 표기하는 척도로 레벨과 같은 개념이다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캐릭터의 생존에 관련된 자원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해당 수치가 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일 될 경우 사망한다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 </a:t>
                      </a: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89">
                <a:tc rowSpan="4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규칙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경지별로 최대 상승 가능 능력치의 제한이 있다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89">
                <a:tc v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일정 량의 경험치를 획득할 경우 캐릭터의 경지가 상승한다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86682"/>
                  </a:ext>
                </a:extLst>
              </a:tr>
              <a:tr h="128289">
                <a:tc v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경지가 오를 경우 체력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지구력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내공 등의 능력치가 소폭 상승한다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289">
                <a:tc v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경지에는 총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8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단계가 존재하며 경기가 오를 수록 다음 경지 상승에 필요한 경험치 량이 증가한다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8289"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경지의 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삼류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이류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 일류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 절정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400" kern="1200" dirty="0" err="1">
                          <a:solidFill>
                            <a:srgbClr val="000000"/>
                          </a:solidFill>
                        </a:rPr>
                        <a:t>초절정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화경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현경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-&gt;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생사경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C3EDDE3-6FDF-4C65-80EC-C1CD4845C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843166"/>
              </p:ext>
            </p:extLst>
          </p:nvPr>
        </p:nvGraphicFramePr>
        <p:xfrm>
          <a:off x="334962" y="2487734"/>
          <a:ext cx="1152207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85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947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b="1" kern="1200" dirty="0">
                          <a:solidFill>
                            <a:srgbClr val="FFFFFF"/>
                          </a:solidFill>
                        </a:rPr>
                        <a:t>체력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89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캐릭터의 생존에 필요한 자원이다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캐릭터의 생존에 관련된 자원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해당 수치가 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일 될 경우 사망한다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 </a:t>
                      </a: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89">
                <a:tc row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규칙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체력이 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이하가 될 경우 캐릭터가 사망한다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89">
                <a:tc v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비 전투 상태에서 일정 시간 지날 경우 체력이 천천히 회복된다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8668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1484FFE-CB49-43D1-9074-B37E2B005F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014704"/>
              </p:ext>
            </p:extLst>
          </p:nvPr>
        </p:nvGraphicFramePr>
        <p:xfrm>
          <a:off x="334962" y="3876918"/>
          <a:ext cx="1152207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855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3947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b="1" kern="1200" dirty="0">
                          <a:solidFill>
                            <a:srgbClr val="FFFFFF"/>
                          </a:solidFill>
                        </a:rPr>
                        <a:t>지구력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89">
                <a:tc grid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캐릭터가 특정 동작을 할 경우 사용되는 자원이다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캐릭터의 생존에 관련된 자원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해당 수치가 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lang="ko-KR" altLang="en-US" kern="1200" dirty="0">
                          <a:solidFill>
                            <a:srgbClr val="000000"/>
                          </a:solidFill>
                        </a:rPr>
                        <a:t>일 될 경우 사망한다</a:t>
                      </a:r>
                      <a:r>
                        <a:rPr lang="en-US" altLang="ko-KR" kern="1200" dirty="0">
                          <a:solidFill>
                            <a:srgbClr val="000000"/>
                          </a:solidFill>
                        </a:rPr>
                        <a:t>. </a:t>
                      </a: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89">
                <a:tc rowSpan="2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규칙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달리기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구르기 등의 동작 시 일정량 소비된다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89">
                <a:tc vMerge="1"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endParaRPr lang="ko-KR" altLang="en-US" kern="1200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</a:rPr>
                        <a:t>일정 시간 지구력을 소비하는 동작을 사용하지 않을 경우 지구력이 빠르게 회복된다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866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989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세력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725225"/>
              </p:ext>
            </p:extLst>
          </p:nvPr>
        </p:nvGraphicFramePr>
        <p:xfrm>
          <a:off x="335915" y="1456055"/>
          <a:ext cx="11520805" cy="183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7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세력이란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게임내에 존재하는 다양한 성향의 조직들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세력 관련 퀘스트를 클리어하거나 관련 무공 수련 등으로 해당 세력의 우호도를 올릴 수 있다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특정 세력의 우호도 상승 시 해당 세력과 적대적인 세력의 우호가 줄어 든다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15477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세력 우호도가 일정량에 도달 할 경우 무공이나 아이템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특정 퀘스트 </a:t>
                      </a:r>
                      <a:r>
                        <a:rPr lang="ko-KR" altLang="en-US"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언락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등의 보상이 있다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5726366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0B2F1F4-6931-4F86-8957-EA9E6D8DE2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365" y="3597910"/>
            <a:ext cx="5334635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79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문서 개요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060742"/>
              </p:ext>
            </p:extLst>
          </p:nvPr>
        </p:nvGraphicFramePr>
        <p:xfrm>
          <a:off x="822960" y="1443990"/>
          <a:ext cx="10546080" cy="1719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indent="0" hangingPunct="1"/>
                      <a:r>
                        <a:rPr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당 문서는 게임 ‘</a:t>
                      </a:r>
                      <a:r>
                        <a:rPr lang="ko-KR" sz="1800" b="1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방량엽사전’에서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등장하는 PC(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)의 컨셉, 정책, 캐릭터 설정을 정리한 문서다.</a:t>
                      </a: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이유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)에 컨셉, 규칙, 설정을 정리하기 위해.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목적 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 문서를 읽는 사람에게 내용을 확실히 전하기 위해.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 목표</a:t>
                      </a: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캐릭터의 개발 방향성을 확실시 하는 것.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en-US" altLang="ko-KR" dirty="0"/>
              <a:t>PC(</a:t>
            </a:r>
            <a:r>
              <a:rPr lang="ko-KR" altLang="en-US" dirty="0"/>
              <a:t>방랑자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3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573083"/>
              </p:ext>
            </p:extLst>
          </p:nvPr>
        </p:nvGraphicFramePr>
        <p:xfrm>
          <a:off x="335915" y="1456055"/>
          <a:ext cx="11520805" cy="2231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49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831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PC(</a:t>
                      </a:r>
                      <a:r>
                        <a:rPr lang="ko-KR" altLang="en-US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r>
                        <a:rPr lang="ko-KR" altLang="en-US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란</a:t>
                      </a:r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987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방랑엽사전</a:t>
                      </a:r>
                      <a:r>
                        <a:rPr lang="en-US" altLang="ko-KR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8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플레이어가 직접 조종하는 캐릭터로 작중 스토리에 중심인물 이다.</a:t>
                      </a: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4890"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endParaRPr lang="en-US" altLang="ko-KR" sz="1400" kern="1200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성별은 남성과 여성이 있다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en-US" sz="1400" kern="1200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장비</a:t>
                      </a:r>
                      <a:r>
                        <a:rPr 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아이템은 전투</a:t>
                      </a:r>
                      <a:r>
                        <a:rPr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상태에서 장착 및 해제 할 수 없다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플레이어는 모든 무기를 장비할 수 있다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전투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수련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퀘스트 완료 등의 방법으로 경험치를 얻어 경지를 올릴 수 있다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캐릭터의 경지에 비례하여 능력치가 상승하며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각 경지 별로 상승 시킬 수 있는 최대 능력치가 존재한다</a:t>
                      </a:r>
                      <a:r>
                        <a:rPr lang="en-US" altLang="ko-KR" sz="1400" kern="1200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400" kern="1200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928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19535" cy="107315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컨셉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4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표 3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399308"/>
              </p:ext>
            </p:extLst>
          </p:nvPr>
        </p:nvGraphicFramePr>
        <p:xfrm>
          <a:off x="1153160" y="1448802"/>
          <a:ext cx="7963535" cy="2517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63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814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sz="1600" b="1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디자</a:t>
                      </a:r>
                      <a:r>
                        <a:rPr lang="ko-KR" sz="16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 컨셉</a:t>
                      </a:r>
                      <a:endParaRPr lang="ko-KR" altLang="en-US" sz="16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등장 캐릭터는 대부분 동양인 계열 캐릭터이다.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옷의 디자인은 한국과 중국의 동양풍 스타일을 섞어서 사용한다.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대부분의 캐릭터는 한국 계열 옷을 입는다.</a:t>
                      </a:r>
                    </a:p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무림 계열 캐릭터는 한국 계열의 옷을 중심으로 중국 계열 옷을 입는다.</a:t>
                      </a:r>
                      <a:endParaRPr lang="en-US" altLang="ko-KR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950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본래 무림은 대륙 중심 제국(중국풍)에서 활동 했으나 어떠한 사건을 계기로 본래 중심 인원들이 대부분 죽고 잔존 세력들이 동쪽 나라(</a:t>
                      </a:r>
                      <a:r>
                        <a:rPr lang="ko-KR" altLang="en-US"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한국풍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)로 도망쳐 왔다. 그렇기에 대부분의 사람들은 동쪽 나라의 옷을 입고 무림 소속 캐릭터들은 동쪽 나라의 옷 위에 제국의 갑옷을 입는다.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2"/>
          <a:stretch>
            <a:fillRect/>
          </a:stretch>
        </p:blipFill>
        <p:spPr>
          <a:xfrm>
            <a:off x="9194165" y="1449070"/>
            <a:ext cx="2214245" cy="4864100"/>
          </a:xfrm>
          <a:prstGeom prst="rect">
            <a:avLst/>
          </a:prstGeom>
          <a:noFill/>
        </p:spPr>
      </p:pic>
      <p:pic>
        <p:nvPicPr>
          <p:cNvPr id="7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090" y="4150995"/>
            <a:ext cx="2219960" cy="2153920"/>
          </a:xfrm>
          <a:prstGeom prst="rect">
            <a:avLst/>
          </a:prstGeom>
          <a:noFill/>
        </p:spPr>
      </p:pic>
      <p:pic>
        <p:nvPicPr>
          <p:cNvPr id="8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r="16055"/>
          <a:stretch>
            <a:fillRect/>
          </a:stretch>
        </p:blipFill>
        <p:spPr>
          <a:xfrm>
            <a:off x="1175385" y="4124960"/>
            <a:ext cx="3236595" cy="2161540"/>
          </a:xfrm>
          <a:prstGeom prst="rect">
            <a:avLst/>
          </a:prstGeom>
          <a:noFill/>
        </p:spPr>
      </p:pic>
      <p:pic>
        <p:nvPicPr>
          <p:cNvPr id="9" name="그림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5" r="31046"/>
          <a:stretch>
            <a:fillRect/>
          </a:stretch>
        </p:blipFill>
        <p:spPr>
          <a:xfrm>
            <a:off x="7049135" y="4150995"/>
            <a:ext cx="2067560" cy="21621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35915" y="382905"/>
            <a:ext cx="11520170" cy="107378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정책 정립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5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8536"/>
              </p:ext>
            </p:extLst>
          </p:nvPr>
        </p:nvGraphicFramePr>
        <p:xfrm>
          <a:off x="335915" y="1593215"/>
          <a:ext cx="2975176" cy="153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7707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규칙</a:t>
                      </a:r>
                      <a:endParaRPr lang="ko-KR" altLang="en-US" sz="14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7707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차원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3D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7707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그래픽 풍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실사에 가까운 그래픽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7707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폴리곤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하이 </a:t>
                      </a:r>
                      <a:r>
                        <a:rPr lang="ko-KR" altLang="en-US" sz="14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폴리곤</a:t>
                      </a:r>
                      <a:endParaRPr lang="ko-KR" altLang="en-US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7707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타입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파츠형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6" name="그룹 237"/>
          <p:cNvGrpSpPr/>
          <p:nvPr/>
        </p:nvGrpSpPr>
        <p:grpSpPr>
          <a:xfrm>
            <a:off x="9021445" y="1450975"/>
            <a:ext cx="2842260" cy="4904740"/>
            <a:chOff x="9021445" y="1450975"/>
            <a:chExt cx="2842260" cy="4904740"/>
          </a:xfrm>
        </p:grpSpPr>
        <p:pic>
          <p:nvPicPr>
            <p:cNvPr id="12" name="그림 19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22" r="63640"/>
            <a:stretch>
              <a:fillRect/>
            </a:stretch>
          </p:blipFill>
          <p:spPr>
            <a:xfrm>
              <a:off x="9021445" y="1450975"/>
              <a:ext cx="2842260" cy="4900295"/>
            </a:xfrm>
            <a:prstGeom prst="rect">
              <a:avLst/>
            </a:prstGeom>
            <a:noFill/>
          </p:spPr>
        </p:pic>
        <p:sp>
          <p:nvSpPr>
            <p:cNvPr id="13" name="도형 196"/>
            <p:cNvSpPr>
              <a:spLocks/>
            </p:cNvSpPr>
            <p:nvPr/>
          </p:nvSpPr>
          <p:spPr>
            <a:xfrm>
              <a:off x="10911840" y="5783580"/>
              <a:ext cx="476885" cy="572135"/>
            </a:xfrm>
            <a:custGeom>
              <a:avLst/>
              <a:gdLst>
                <a:gd name="TX0" fmla="*/ 68 w 751"/>
                <a:gd name="TY0" fmla="*/ 0 h 901"/>
                <a:gd name="TX1" fmla="*/ 654 w 751"/>
                <a:gd name="TY1" fmla="*/ 68 h 901"/>
                <a:gd name="TX2" fmla="*/ 750 w 751"/>
                <a:gd name="TY2" fmla="*/ 750 h 901"/>
                <a:gd name="TX3" fmla="*/ 381 w 751"/>
                <a:gd name="TY3" fmla="*/ 900 h 901"/>
                <a:gd name="TX4" fmla="*/ 0 w 751"/>
                <a:gd name="TY4" fmla="*/ 709 h 901"/>
                <a:gd name="TX5" fmla="*/ 109 w 751"/>
                <a:gd name="TY5" fmla="*/ 13 h 9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751" h="901">
                  <a:moveTo>
                    <a:pt x="68" y="0"/>
                  </a:moveTo>
                  <a:lnTo>
                    <a:pt x="654" y="68"/>
                  </a:lnTo>
                  <a:lnTo>
                    <a:pt x="750" y="750"/>
                  </a:lnTo>
                  <a:lnTo>
                    <a:pt x="381" y="900"/>
                  </a:lnTo>
                  <a:lnTo>
                    <a:pt x="0" y="709"/>
                  </a:lnTo>
                  <a:lnTo>
                    <a:pt x="109" y="13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도형 198"/>
            <p:cNvSpPr>
              <a:spLocks/>
            </p:cNvSpPr>
            <p:nvPr/>
          </p:nvSpPr>
          <p:spPr>
            <a:xfrm>
              <a:off x="10439400" y="3461385"/>
              <a:ext cx="876300" cy="2316480"/>
            </a:xfrm>
            <a:custGeom>
              <a:avLst/>
              <a:gdLst>
                <a:gd name="TX0" fmla="*/ 854 w 1380"/>
                <a:gd name="TY0" fmla="*/ 3722 h 3798"/>
                <a:gd name="TX1" fmla="*/ 1379 w 1380"/>
                <a:gd name="TY1" fmla="*/ 3797 h 3798"/>
                <a:gd name="TX2" fmla="*/ 1341 w 1380"/>
                <a:gd name="TY2" fmla="*/ 2344 h 3798"/>
                <a:gd name="TX3" fmla="*/ 985 w 1380"/>
                <a:gd name="TY3" fmla="*/ 1856 h 3798"/>
                <a:gd name="TX4" fmla="*/ 807 w 1380"/>
                <a:gd name="TY4" fmla="*/ 431 h 3798"/>
                <a:gd name="TX5" fmla="*/ 488 w 1380"/>
                <a:gd name="TY5" fmla="*/ 0 h 3798"/>
                <a:gd name="TX6" fmla="*/ 0 w 1380"/>
                <a:gd name="TY6" fmla="*/ 19 h 3798"/>
                <a:gd name="TX7" fmla="*/ 57 w 1380"/>
                <a:gd name="TY7" fmla="*/ 1003 h 3798"/>
                <a:gd name="TX8" fmla="*/ 300 w 1380"/>
                <a:gd name="TY8" fmla="*/ 1865 h 3798"/>
                <a:gd name="TX9" fmla="*/ 591 w 1380"/>
                <a:gd name="TY9" fmla="*/ 2803 h 3798"/>
                <a:gd name="TX10" fmla="*/ 854 w 1380"/>
                <a:gd name="TY10" fmla="*/ 3722 h 379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380" h="3798">
                  <a:moveTo>
                    <a:pt x="854" y="3722"/>
                  </a:moveTo>
                  <a:lnTo>
                    <a:pt x="1379" y="3797"/>
                  </a:lnTo>
                  <a:lnTo>
                    <a:pt x="1341" y="2344"/>
                  </a:lnTo>
                  <a:lnTo>
                    <a:pt x="985" y="1856"/>
                  </a:lnTo>
                  <a:lnTo>
                    <a:pt x="807" y="431"/>
                  </a:lnTo>
                  <a:lnTo>
                    <a:pt x="488" y="0"/>
                  </a:lnTo>
                  <a:lnTo>
                    <a:pt x="0" y="19"/>
                  </a:lnTo>
                  <a:lnTo>
                    <a:pt x="57" y="1003"/>
                  </a:lnTo>
                  <a:lnTo>
                    <a:pt x="300" y="1865"/>
                  </a:lnTo>
                  <a:lnTo>
                    <a:pt x="591" y="2803"/>
                  </a:lnTo>
                  <a:lnTo>
                    <a:pt x="854" y="3722"/>
                  </a:lnTo>
                  <a:close/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도형 207"/>
            <p:cNvSpPr>
              <a:spLocks/>
            </p:cNvSpPr>
            <p:nvPr/>
          </p:nvSpPr>
          <p:spPr>
            <a:xfrm>
              <a:off x="10111740" y="2330450"/>
              <a:ext cx="721360" cy="715010"/>
            </a:xfrm>
            <a:custGeom>
              <a:avLst/>
              <a:gdLst>
                <a:gd name="TX0" fmla="*/ 122 w 1136"/>
                <a:gd name="TY0" fmla="*/ 1087 h 1126"/>
                <a:gd name="TX1" fmla="*/ 844 w 1136"/>
                <a:gd name="TY1" fmla="*/ 1125 h 1126"/>
                <a:gd name="TX2" fmla="*/ 975 w 1136"/>
                <a:gd name="TY2" fmla="*/ 731 h 1126"/>
                <a:gd name="TX3" fmla="*/ 910 w 1136"/>
                <a:gd name="TY3" fmla="*/ 497 h 1126"/>
                <a:gd name="TX4" fmla="*/ 1135 w 1136"/>
                <a:gd name="TY4" fmla="*/ 84 h 1126"/>
                <a:gd name="TX5" fmla="*/ 844 w 1136"/>
                <a:gd name="TY5" fmla="*/ 0 h 1126"/>
                <a:gd name="TX6" fmla="*/ 572 w 1136"/>
                <a:gd name="TY6" fmla="*/ 84 h 1126"/>
                <a:gd name="TX7" fmla="*/ 310 w 1136"/>
                <a:gd name="TY7" fmla="*/ 28 h 1126"/>
                <a:gd name="TX8" fmla="*/ 0 w 1136"/>
                <a:gd name="TY8" fmla="*/ 356 h 1126"/>
                <a:gd name="TX9" fmla="*/ 0 w 1136"/>
                <a:gd name="TY9" fmla="*/ 787 h 1126"/>
                <a:gd name="TX10" fmla="*/ 132 w 1136"/>
                <a:gd name="TY10" fmla="*/ 1097 h 112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136" h="1126">
                  <a:moveTo>
                    <a:pt x="122" y="1087"/>
                  </a:moveTo>
                  <a:lnTo>
                    <a:pt x="844" y="1125"/>
                  </a:lnTo>
                  <a:lnTo>
                    <a:pt x="975" y="731"/>
                  </a:lnTo>
                  <a:lnTo>
                    <a:pt x="910" y="497"/>
                  </a:lnTo>
                  <a:lnTo>
                    <a:pt x="1135" y="84"/>
                  </a:lnTo>
                  <a:lnTo>
                    <a:pt x="844" y="0"/>
                  </a:lnTo>
                  <a:lnTo>
                    <a:pt x="572" y="84"/>
                  </a:lnTo>
                  <a:lnTo>
                    <a:pt x="310" y="28"/>
                  </a:lnTo>
                  <a:lnTo>
                    <a:pt x="0" y="356"/>
                  </a:lnTo>
                  <a:lnTo>
                    <a:pt x="0" y="787"/>
                  </a:lnTo>
                  <a:lnTo>
                    <a:pt x="132" y="109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8" name="도형 213"/>
            <p:cNvSpPr>
              <a:spLocks/>
            </p:cNvSpPr>
            <p:nvPr/>
          </p:nvSpPr>
          <p:spPr>
            <a:xfrm>
              <a:off x="10100310" y="3068320"/>
              <a:ext cx="643255" cy="363855"/>
            </a:xfrm>
            <a:custGeom>
              <a:avLst/>
              <a:gdLst>
                <a:gd name="TX0" fmla="*/ 0 w 1013"/>
                <a:gd name="TY0" fmla="*/ 404 h 573"/>
                <a:gd name="TX1" fmla="*/ 487 w 1013"/>
                <a:gd name="TY1" fmla="*/ 572 h 573"/>
                <a:gd name="TX2" fmla="*/ 993 w 1013"/>
                <a:gd name="TY2" fmla="*/ 525 h 573"/>
                <a:gd name="TX3" fmla="*/ 1012 w 1013"/>
                <a:gd name="TY3" fmla="*/ 216 h 573"/>
                <a:gd name="TX4" fmla="*/ 872 w 1013"/>
                <a:gd name="TY4" fmla="*/ 19 h 573"/>
                <a:gd name="TX5" fmla="*/ 140 w 1013"/>
                <a:gd name="TY5" fmla="*/ 0 h 573"/>
                <a:gd name="TX6" fmla="*/ 37 w 1013"/>
                <a:gd name="TY6" fmla="*/ 122 h 573"/>
                <a:gd name="TX7" fmla="*/ 37 w 1013"/>
                <a:gd name="TY7" fmla="*/ 404 h 57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573">
                  <a:moveTo>
                    <a:pt x="0" y="404"/>
                  </a:moveTo>
                  <a:lnTo>
                    <a:pt x="487" y="572"/>
                  </a:lnTo>
                  <a:lnTo>
                    <a:pt x="993" y="525"/>
                  </a:lnTo>
                  <a:lnTo>
                    <a:pt x="1012" y="216"/>
                  </a:lnTo>
                  <a:lnTo>
                    <a:pt x="872" y="19"/>
                  </a:lnTo>
                  <a:lnTo>
                    <a:pt x="140" y="0"/>
                  </a:lnTo>
                  <a:lnTo>
                    <a:pt x="37" y="122"/>
                  </a:lnTo>
                  <a:lnTo>
                    <a:pt x="37" y="404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19" name="도형 216"/>
            <p:cNvSpPr>
              <a:spLocks/>
            </p:cNvSpPr>
            <p:nvPr/>
          </p:nvSpPr>
          <p:spPr>
            <a:xfrm>
              <a:off x="9992995" y="3401695"/>
              <a:ext cx="566420" cy="2340610"/>
            </a:xfrm>
            <a:custGeom>
              <a:avLst/>
              <a:gdLst>
                <a:gd name="TX0" fmla="*/ 178 w 892"/>
                <a:gd name="TY0" fmla="*/ 0 h 3686"/>
                <a:gd name="TX1" fmla="*/ 581 w 892"/>
                <a:gd name="TY1" fmla="*/ 150 h 3686"/>
                <a:gd name="TX2" fmla="*/ 722 w 892"/>
                <a:gd name="TY2" fmla="*/ 1097 h 3686"/>
                <a:gd name="TX3" fmla="*/ 741 w 892"/>
                <a:gd name="TY3" fmla="*/ 1932 h 3686"/>
                <a:gd name="TX4" fmla="*/ 891 w 892"/>
                <a:gd name="TY4" fmla="*/ 2475 h 3686"/>
                <a:gd name="TX5" fmla="*/ 778 w 892"/>
                <a:gd name="TY5" fmla="*/ 3685 h 3686"/>
                <a:gd name="TX6" fmla="*/ 309 w 892"/>
                <a:gd name="TY6" fmla="*/ 3629 h 3686"/>
                <a:gd name="TX7" fmla="*/ 225 w 892"/>
                <a:gd name="TY7" fmla="*/ 1857 h 3686"/>
                <a:gd name="TX8" fmla="*/ 0 w 892"/>
                <a:gd name="TY8" fmla="*/ 225 h 3686"/>
                <a:gd name="TX9" fmla="*/ 206 w 892"/>
                <a:gd name="TY9" fmla="*/ 19 h 368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92" h="3686">
                  <a:moveTo>
                    <a:pt x="178" y="0"/>
                  </a:moveTo>
                  <a:lnTo>
                    <a:pt x="581" y="150"/>
                  </a:lnTo>
                  <a:lnTo>
                    <a:pt x="722" y="1097"/>
                  </a:lnTo>
                  <a:lnTo>
                    <a:pt x="741" y="1932"/>
                  </a:lnTo>
                  <a:lnTo>
                    <a:pt x="891" y="2475"/>
                  </a:lnTo>
                  <a:lnTo>
                    <a:pt x="778" y="3685"/>
                  </a:lnTo>
                  <a:lnTo>
                    <a:pt x="309" y="3629"/>
                  </a:lnTo>
                  <a:lnTo>
                    <a:pt x="225" y="1857"/>
                  </a:lnTo>
                  <a:lnTo>
                    <a:pt x="0" y="225"/>
                  </a:lnTo>
                  <a:lnTo>
                    <a:pt x="206" y="19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219"/>
            <p:cNvSpPr>
              <a:spLocks/>
            </p:cNvSpPr>
            <p:nvPr/>
          </p:nvSpPr>
          <p:spPr>
            <a:xfrm>
              <a:off x="10742930" y="2431415"/>
              <a:ext cx="506730" cy="1215390"/>
            </a:xfrm>
            <a:custGeom>
              <a:avLst/>
              <a:gdLst>
                <a:gd name="TX0" fmla="*/ 188 w 798"/>
                <a:gd name="TY0" fmla="*/ 0 h 1914"/>
                <a:gd name="TX1" fmla="*/ 0 w 798"/>
                <a:gd name="TY1" fmla="*/ 338 h 1914"/>
                <a:gd name="TX2" fmla="*/ 131 w 798"/>
                <a:gd name="TY2" fmla="*/ 919 h 1914"/>
                <a:gd name="TX3" fmla="*/ 385 w 798"/>
                <a:gd name="TY3" fmla="*/ 1913 h 1914"/>
                <a:gd name="TX4" fmla="*/ 797 w 798"/>
                <a:gd name="TY4" fmla="*/ 1763 h 1914"/>
                <a:gd name="TX5" fmla="*/ 516 w 798"/>
                <a:gd name="TY5" fmla="*/ 853 h 1914"/>
                <a:gd name="TX6" fmla="*/ 188 w 798"/>
                <a:gd name="TY6" fmla="*/ 47 h 191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798" h="1914">
                  <a:moveTo>
                    <a:pt x="188" y="0"/>
                  </a:moveTo>
                  <a:lnTo>
                    <a:pt x="0" y="338"/>
                  </a:lnTo>
                  <a:lnTo>
                    <a:pt x="131" y="919"/>
                  </a:lnTo>
                  <a:lnTo>
                    <a:pt x="385" y="1913"/>
                  </a:lnTo>
                  <a:lnTo>
                    <a:pt x="797" y="1763"/>
                  </a:lnTo>
                  <a:lnTo>
                    <a:pt x="516" y="853"/>
                  </a:lnTo>
                  <a:lnTo>
                    <a:pt x="188" y="47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222"/>
            <p:cNvSpPr>
              <a:spLocks/>
            </p:cNvSpPr>
            <p:nvPr/>
          </p:nvSpPr>
          <p:spPr>
            <a:xfrm>
              <a:off x="11064240" y="3616325"/>
              <a:ext cx="429260" cy="381635"/>
            </a:xfrm>
            <a:custGeom>
              <a:avLst/>
              <a:gdLst>
                <a:gd name="TX0" fmla="*/ 0 w 676"/>
                <a:gd name="TY0" fmla="*/ 84 h 601"/>
                <a:gd name="TX1" fmla="*/ 75 w 676"/>
                <a:gd name="TY1" fmla="*/ 581 h 601"/>
                <a:gd name="TX2" fmla="*/ 254 w 676"/>
                <a:gd name="TY2" fmla="*/ 600 h 601"/>
                <a:gd name="TX3" fmla="*/ 263 w 676"/>
                <a:gd name="TY3" fmla="*/ 441 h 601"/>
                <a:gd name="TX4" fmla="*/ 450 w 676"/>
                <a:gd name="TY4" fmla="*/ 534 h 601"/>
                <a:gd name="TX5" fmla="*/ 675 w 676"/>
                <a:gd name="TY5" fmla="*/ 544 h 601"/>
                <a:gd name="TX6" fmla="*/ 638 w 676"/>
                <a:gd name="TY6" fmla="*/ 291 h 601"/>
                <a:gd name="TX7" fmla="*/ 404 w 676"/>
                <a:gd name="TY7" fmla="*/ 150 h 601"/>
                <a:gd name="TX8" fmla="*/ 291 w 676"/>
                <a:gd name="TY8" fmla="*/ 0 h 601"/>
                <a:gd name="TX9" fmla="*/ 19 w 676"/>
                <a:gd name="TY9" fmla="*/ 56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676" h="601">
                  <a:moveTo>
                    <a:pt x="0" y="84"/>
                  </a:moveTo>
                  <a:lnTo>
                    <a:pt x="75" y="581"/>
                  </a:lnTo>
                  <a:lnTo>
                    <a:pt x="254" y="600"/>
                  </a:lnTo>
                  <a:lnTo>
                    <a:pt x="263" y="441"/>
                  </a:lnTo>
                  <a:lnTo>
                    <a:pt x="450" y="534"/>
                  </a:lnTo>
                  <a:lnTo>
                    <a:pt x="675" y="544"/>
                  </a:lnTo>
                  <a:lnTo>
                    <a:pt x="638" y="291"/>
                  </a:lnTo>
                  <a:lnTo>
                    <a:pt x="404" y="150"/>
                  </a:lnTo>
                  <a:lnTo>
                    <a:pt x="291" y="0"/>
                  </a:lnTo>
                  <a:lnTo>
                    <a:pt x="19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225"/>
            <p:cNvSpPr>
              <a:spLocks/>
            </p:cNvSpPr>
            <p:nvPr/>
          </p:nvSpPr>
          <p:spPr>
            <a:xfrm>
              <a:off x="9659620" y="2574925"/>
              <a:ext cx="501015" cy="595630"/>
            </a:xfrm>
            <a:custGeom>
              <a:avLst/>
              <a:gdLst>
                <a:gd name="TX0" fmla="*/ 657 w 789"/>
                <a:gd name="TY0" fmla="*/ 0 h 938"/>
                <a:gd name="TX1" fmla="*/ 610 w 789"/>
                <a:gd name="TY1" fmla="*/ 478 h 938"/>
                <a:gd name="TX2" fmla="*/ 357 w 789"/>
                <a:gd name="TY2" fmla="*/ 122 h 938"/>
                <a:gd name="TX3" fmla="*/ 0 w 789"/>
                <a:gd name="TY3" fmla="*/ 375 h 938"/>
                <a:gd name="TX4" fmla="*/ 516 w 789"/>
                <a:gd name="TY4" fmla="*/ 937 h 938"/>
                <a:gd name="TX5" fmla="*/ 788 w 789"/>
                <a:gd name="TY5" fmla="*/ 750 h 938"/>
                <a:gd name="TX6" fmla="*/ 722 w 789"/>
                <a:gd name="TY6" fmla="*/ 487 h 938"/>
                <a:gd name="TX7" fmla="*/ 647 w 789"/>
                <a:gd name="TY7" fmla="*/ 56 h 93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89" h="938">
                  <a:moveTo>
                    <a:pt x="657" y="0"/>
                  </a:moveTo>
                  <a:lnTo>
                    <a:pt x="610" y="478"/>
                  </a:lnTo>
                  <a:lnTo>
                    <a:pt x="357" y="122"/>
                  </a:lnTo>
                  <a:lnTo>
                    <a:pt x="0" y="375"/>
                  </a:lnTo>
                  <a:lnTo>
                    <a:pt x="516" y="937"/>
                  </a:lnTo>
                  <a:lnTo>
                    <a:pt x="788" y="750"/>
                  </a:lnTo>
                  <a:lnTo>
                    <a:pt x="722" y="487"/>
                  </a:lnTo>
                  <a:lnTo>
                    <a:pt x="647" y="56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228"/>
            <p:cNvSpPr>
              <a:spLocks/>
            </p:cNvSpPr>
            <p:nvPr/>
          </p:nvSpPr>
          <p:spPr>
            <a:xfrm>
              <a:off x="9796780" y="5759450"/>
              <a:ext cx="786130" cy="441325"/>
            </a:xfrm>
            <a:custGeom>
              <a:avLst/>
              <a:gdLst>
                <a:gd name="TX0" fmla="*/ 618 w 1238"/>
                <a:gd name="TY0" fmla="*/ 0 h 695"/>
                <a:gd name="TX1" fmla="*/ 1106 w 1238"/>
                <a:gd name="TY1" fmla="*/ 84 h 695"/>
                <a:gd name="TX2" fmla="*/ 1237 w 1238"/>
                <a:gd name="TY2" fmla="*/ 412 h 695"/>
                <a:gd name="TX3" fmla="*/ 768 w 1238"/>
                <a:gd name="TY3" fmla="*/ 581 h 695"/>
                <a:gd name="TX4" fmla="*/ 384 w 1238"/>
                <a:gd name="TY4" fmla="*/ 694 h 695"/>
                <a:gd name="TX5" fmla="*/ 0 w 1238"/>
                <a:gd name="TY5" fmla="*/ 553 h 695"/>
                <a:gd name="TX6" fmla="*/ 0 w 1238"/>
                <a:gd name="TY6" fmla="*/ 347 h 695"/>
                <a:gd name="TX7" fmla="*/ 431 w 1238"/>
                <a:gd name="TY7" fmla="*/ 159 h 695"/>
                <a:gd name="TX8" fmla="*/ 646 w 1238"/>
                <a:gd name="TY8" fmla="*/ 0 h 69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38" h="695">
                  <a:moveTo>
                    <a:pt x="618" y="0"/>
                  </a:moveTo>
                  <a:lnTo>
                    <a:pt x="1106" y="84"/>
                  </a:lnTo>
                  <a:lnTo>
                    <a:pt x="1237" y="412"/>
                  </a:lnTo>
                  <a:lnTo>
                    <a:pt x="768" y="581"/>
                  </a:lnTo>
                  <a:lnTo>
                    <a:pt x="384" y="694"/>
                  </a:lnTo>
                  <a:lnTo>
                    <a:pt x="0" y="553"/>
                  </a:lnTo>
                  <a:lnTo>
                    <a:pt x="0" y="347"/>
                  </a:lnTo>
                  <a:lnTo>
                    <a:pt x="431" y="159"/>
                  </a:lnTo>
                  <a:lnTo>
                    <a:pt x="646" y="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4" name="도형 231"/>
            <p:cNvSpPr>
              <a:spLocks/>
            </p:cNvSpPr>
            <p:nvPr/>
          </p:nvSpPr>
          <p:spPr>
            <a:xfrm>
              <a:off x="9624060" y="2342515"/>
              <a:ext cx="244475" cy="381635"/>
            </a:xfrm>
            <a:custGeom>
              <a:avLst/>
              <a:gdLst>
                <a:gd name="TX0" fmla="*/ 93 w 385"/>
                <a:gd name="TY0" fmla="*/ 600 h 601"/>
                <a:gd name="TX1" fmla="*/ 384 w 385"/>
                <a:gd name="TY1" fmla="*/ 431 h 601"/>
                <a:gd name="TX2" fmla="*/ 365 w 385"/>
                <a:gd name="TY2" fmla="*/ 206 h 601"/>
                <a:gd name="TX3" fmla="*/ 253 w 385"/>
                <a:gd name="TY3" fmla="*/ 178 h 601"/>
                <a:gd name="TX4" fmla="*/ 150 w 385"/>
                <a:gd name="TY4" fmla="*/ 0 h 601"/>
                <a:gd name="TX5" fmla="*/ 0 w 385"/>
                <a:gd name="TY5" fmla="*/ 28 h 601"/>
                <a:gd name="TX6" fmla="*/ 56 w 385"/>
                <a:gd name="TY6" fmla="*/ 187 h 601"/>
                <a:gd name="TX7" fmla="*/ 56 w 385"/>
                <a:gd name="TY7" fmla="*/ 318 h 601"/>
                <a:gd name="TX8" fmla="*/ 103 w 385"/>
                <a:gd name="TY8" fmla="*/ 590 h 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85" h="601">
                  <a:moveTo>
                    <a:pt x="93" y="600"/>
                  </a:moveTo>
                  <a:lnTo>
                    <a:pt x="384" y="431"/>
                  </a:lnTo>
                  <a:lnTo>
                    <a:pt x="365" y="206"/>
                  </a:lnTo>
                  <a:lnTo>
                    <a:pt x="253" y="178"/>
                  </a:lnTo>
                  <a:lnTo>
                    <a:pt x="150" y="0"/>
                  </a:lnTo>
                  <a:lnTo>
                    <a:pt x="0" y="28"/>
                  </a:lnTo>
                  <a:lnTo>
                    <a:pt x="56" y="187"/>
                  </a:lnTo>
                  <a:lnTo>
                    <a:pt x="56" y="318"/>
                  </a:lnTo>
                  <a:lnTo>
                    <a:pt x="103" y="590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5" name="도형 234"/>
            <p:cNvSpPr>
              <a:spLocks/>
            </p:cNvSpPr>
            <p:nvPr/>
          </p:nvSpPr>
          <p:spPr>
            <a:xfrm>
              <a:off x="10213340" y="1657350"/>
              <a:ext cx="643255" cy="685165"/>
            </a:xfrm>
            <a:custGeom>
              <a:avLst/>
              <a:gdLst>
                <a:gd name="TX0" fmla="*/ 347 w 1013"/>
                <a:gd name="TY0" fmla="*/ 1068 h 1079"/>
                <a:gd name="TX1" fmla="*/ 797 w 1013"/>
                <a:gd name="TY1" fmla="*/ 956 h 1079"/>
                <a:gd name="TX2" fmla="*/ 1012 w 1013"/>
                <a:gd name="TY2" fmla="*/ 712 h 1079"/>
                <a:gd name="TX3" fmla="*/ 844 w 1013"/>
                <a:gd name="TY3" fmla="*/ 168 h 1079"/>
                <a:gd name="TX4" fmla="*/ 384 w 1013"/>
                <a:gd name="TY4" fmla="*/ 0 h 1079"/>
                <a:gd name="TX5" fmla="*/ 0 w 1013"/>
                <a:gd name="TY5" fmla="*/ 262 h 1079"/>
                <a:gd name="TX6" fmla="*/ 84 w 1013"/>
                <a:gd name="TY6" fmla="*/ 900 h 1079"/>
                <a:gd name="TX7" fmla="*/ 309 w 1013"/>
                <a:gd name="TY7" fmla="*/ 1078 h 107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13" h="1079">
                  <a:moveTo>
                    <a:pt x="347" y="1068"/>
                  </a:moveTo>
                  <a:lnTo>
                    <a:pt x="797" y="956"/>
                  </a:lnTo>
                  <a:lnTo>
                    <a:pt x="1012" y="712"/>
                  </a:lnTo>
                  <a:lnTo>
                    <a:pt x="844" y="168"/>
                  </a:lnTo>
                  <a:lnTo>
                    <a:pt x="384" y="0"/>
                  </a:lnTo>
                  <a:lnTo>
                    <a:pt x="0" y="262"/>
                  </a:lnTo>
                  <a:lnTo>
                    <a:pt x="84" y="900"/>
                  </a:lnTo>
                  <a:lnTo>
                    <a:pt x="309" y="1078"/>
                  </a:lnTo>
                </a:path>
              </a:pathLst>
            </a:custGeom>
            <a:ln w="1270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ctr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graphicFrame>
        <p:nvGraphicFramePr>
          <p:cNvPr id="27" name="표 241"/>
          <p:cNvGraphicFramePr>
            <a:graphicFrameLocks noGrp="1"/>
          </p:cNvGraphicFramePr>
          <p:nvPr/>
        </p:nvGraphicFramePr>
        <p:xfrm>
          <a:off x="6822440" y="1444625"/>
          <a:ext cx="1207135" cy="288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7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파츠 구분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머리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하체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팔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손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다리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pPr marL="0" lvl="1" indent="0" algn="r" latinLnBrk="0" hangingPunct="1">
                        <a:buFontTx/>
                        <a:buNone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발</a:t>
                      </a:r>
                    </a:p>
                  </a:txBody>
                  <a:tcPr marL="90170" marR="90170" marT="46990" marB="4699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" name="도형 242"/>
          <p:cNvSpPr>
            <a:spLocks/>
          </p:cNvSpPr>
          <p:nvPr/>
        </p:nvSpPr>
        <p:spPr>
          <a:xfrm>
            <a:off x="7670800" y="178435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9" name="도형 243"/>
          <p:cNvSpPr>
            <a:spLocks/>
          </p:cNvSpPr>
          <p:nvPr/>
        </p:nvSpPr>
        <p:spPr>
          <a:xfrm>
            <a:off x="7670800" y="214439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0" name="도형 244"/>
          <p:cNvSpPr>
            <a:spLocks/>
          </p:cNvSpPr>
          <p:nvPr/>
        </p:nvSpPr>
        <p:spPr>
          <a:xfrm>
            <a:off x="7670800" y="250444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도형 245"/>
          <p:cNvSpPr>
            <a:spLocks/>
          </p:cNvSpPr>
          <p:nvPr/>
        </p:nvSpPr>
        <p:spPr>
          <a:xfrm>
            <a:off x="7671435" y="286448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도형 249"/>
          <p:cNvSpPr>
            <a:spLocks/>
          </p:cNvSpPr>
          <p:nvPr/>
        </p:nvSpPr>
        <p:spPr>
          <a:xfrm>
            <a:off x="7671435" y="322453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3" name="도형 250"/>
          <p:cNvSpPr>
            <a:spLocks/>
          </p:cNvSpPr>
          <p:nvPr/>
        </p:nvSpPr>
        <p:spPr>
          <a:xfrm>
            <a:off x="7671435" y="358457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4" name="도형 251"/>
          <p:cNvSpPr>
            <a:spLocks/>
          </p:cNvSpPr>
          <p:nvPr/>
        </p:nvSpPr>
        <p:spPr>
          <a:xfrm>
            <a:off x="7671435" y="3944620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5" name="도형 252"/>
          <p:cNvSpPr>
            <a:spLocks/>
          </p:cNvSpPr>
          <p:nvPr/>
        </p:nvSpPr>
        <p:spPr>
          <a:xfrm>
            <a:off x="7671435" y="4304665"/>
            <a:ext cx="360680" cy="360680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36" name="도형 280"/>
          <p:cNvCxnSpPr/>
          <p:nvPr/>
        </p:nvCxnSpPr>
        <p:spPr>
          <a:xfrm>
            <a:off x="8030845" y="1964055"/>
            <a:ext cx="2183130" cy="36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도형 281"/>
          <p:cNvCxnSpPr/>
          <p:nvPr/>
        </p:nvCxnSpPr>
        <p:spPr>
          <a:xfrm>
            <a:off x="8030845" y="2324100"/>
            <a:ext cx="2263140" cy="21653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도형 282"/>
          <p:cNvCxnSpPr/>
          <p:nvPr/>
        </p:nvCxnSpPr>
        <p:spPr>
          <a:xfrm>
            <a:off x="8030845" y="2684145"/>
            <a:ext cx="2383790" cy="52324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도형 284"/>
          <p:cNvCxnSpPr/>
          <p:nvPr/>
        </p:nvCxnSpPr>
        <p:spPr>
          <a:xfrm>
            <a:off x="8031480" y="3044190"/>
            <a:ext cx="2999105" cy="29019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도형 285"/>
          <p:cNvCxnSpPr/>
          <p:nvPr/>
        </p:nvCxnSpPr>
        <p:spPr>
          <a:xfrm>
            <a:off x="8031480" y="3404235"/>
            <a:ext cx="3033395" cy="40322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도형 287"/>
          <p:cNvCxnSpPr/>
          <p:nvPr/>
        </p:nvCxnSpPr>
        <p:spPr>
          <a:xfrm>
            <a:off x="8031480" y="3764280"/>
            <a:ext cx="2186305" cy="687705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도형 289"/>
          <p:cNvCxnSpPr>
            <a:stCxn id="34" idx="3"/>
          </p:cNvCxnSpPr>
          <p:nvPr/>
        </p:nvCxnSpPr>
        <p:spPr>
          <a:xfrm>
            <a:off x="8031480" y="4124325"/>
            <a:ext cx="2129155" cy="1781810"/>
          </a:xfrm>
          <a:prstGeom prst="line">
            <a:avLst/>
          </a:prstGeom>
          <a:ln w="12700" cap="flat" cmpd="sng">
            <a:solidFill>
              <a:srgbClr val="FF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1EFA56C2-C64B-4F03-9719-9427903CBD1E}"/>
              </a:ext>
            </a:extLst>
          </p:cNvPr>
          <p:cNvGrpSpPr/>
          <p:nvPr/>
        </p:nvGrpSpPr>
        <p:grpSpPr>
          <a:xfrm>
            <a:off x="507365" y="3322320"/>
            <a:ext cx="4299585" cy="3003550"/>
            <a:chOff x="507365" y="3322320"/>
            <a:chExt cx="4299585" cy="3003550"/>
          </a:xfrm>
        </p:grpSpPr>
        <p:grpSp>
          <p:nvGrpSpPr>
            <p:cNvPr id="11" name="그룹 174"/>
            <p:cNvGrpSpPr/>
            <p:nvPr/>
          </p:nvGrpSpPr>
          <p:grpSpPr>
            <a:xfrm>
              <a:off x="507365" y="3322320"/>
              <a:ext cx="4299585" cy="2992120"/>
              <a:chOff x="507365" y="3322320"/>
              <a:chExt cx="4299585" cy="2992120"/>
            </a:xfrm>
          </p:grpSpPr>
          <p:sp>
            <p:nvSpPr>
              <p:cNvPr id="10" name="도형 18"/>
              <p:cNvSpPr>
                <a:spLocks/>
              </p:cNvSpPr>
              <p:nvPr/>
            </p:nvSpPr>
            <p:spPr>
              <a:xfrm>
                <a:off x="509905" y="3322320"/>
                <a:ext cx="4297045" cy="2986405"/>
              </a:xfrm>
              <a:prstGeom prst="rect">
                <a:avLst/>
              </a:prstGeom>
              <a:solidFill>
                <a:srgbClr val="1E2123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pic>
            <p:nvPicPr>
              <p:cNvPr id="8" name="그림 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297" t="7113" r="37396" b="12146"/>
              <a:stretch>
                <a:fillRect/>
              </a:stretch>
            </p:blipFill>
            <p:spPr>
              <a:xfrm>
                <a:off x="3783330" y="4200525"/>
                <a:ext cx="1016635" cy="2112645"/>
              </a:xfrm>
              <a:prstGeom prst="rect">
                <a:avLst/>
              </a:prstGeom>
              <a:noFill/>
            </p:spPr>
          </p:pic>
          <p:pic>
            <p:nvPicPr>
              <p:cNvPr id="6" name="그림 6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829" t="4825" r="42476" b="9608"/>
              <a:stretch>
                <a:fillRect/>
              </a:stretch>
            </p:blipFill>
            <p:spPr>
              <a:xfrm>
                <a:off x="2811145" y="3770630"/>
                <a:ext cx="968375" cy="2541905"/>
              </a:xfrm>
              <a:prstGeom prst="rect">
                <a:avLst/>
              </a:prstGeom>
              <a:noFill/>
            </p:spPr>
          </p:pic>
          <p:pic>
            <p:nvPicPr>
              <p:cNvPr id="7" name="그림 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709" t="1753" r="37552" b="2237"/>
              <a:stretch>
                <a:fillRect/>
              </a:stretch>
            </p:blipFill>
            <p:spPr>
              <a:xfrm>
                <a:off x="507365" y="3458210"/>
                <a:ext cx="1231900" cy="2854960"/>
              </a:xfrm>
              <a:prstGeom prst="rect">
                <a:avLst/>
              </a:prstGeom>
              <a:noFill/>
            </p:spPr>
          </p:pic>
          <p:pic>
            <p:nvPicPr>
              <p:cNvPr id="9" name="그림 9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537" t="2214" r="40736" b="4798"/>
              <a:stretch>
                <a:fillRect/>
              </a:stretch>
            </p:blipFill>
            <p:spPr>
              <a:xfrm>
                <a:off x="1737995" y="3549650"/>
                <a:ext cx="1076960" cy="2764155"/>
              </a:xfrm>
              <a:prstGeom prst="rect">
                <a:avLst/>
              </a:prstGeom>
              <a:noFill/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DDDC2C6-DA69-4499-B673-B37403120AE0}"/>
                </a:ext>
              </a:extLst>
            </p:cNvPr>
            <p:cNvGrpSpPr/>
            <p:nvPr/>
          </p:nvGrpSpPr>
          <p:grpSpPr>
            <a:xfrm>
              <a:off x="509905" y="3437890"/>
              <a:ext cx="4297045" cy="2887980"/>
              <a:chOff x="509905" y="3437890"/>
              <a:chExt cx="4297045" cy="2887980"/>
            </a:xfrm>
          </p:grpSpPr>
          <p:sp>
            <p:nvSpPr>
              <p:cNvPr id="46" name="도형 242">
                <a:extLst>
                  <a:ext uri="{FF2B5EF4-FFF2-40B4-BE49-F238E27FC236}">
                    <a16:creationId xmlns:a16="http://schemas.microsoft.com/office/drawing/2014/main" id="{DFCB2B31-5F94-4001-95D5-31F3528FCC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905" y="3437890"/>
                <a:ext cx="429704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7" name="도형 243">
                <a:extLst>
                  <a:ext uri="{FF2B5EF4-FFF2-40B4-BE49-F238E27FC236}">
                    <a16:creationId xmlns:a16="http://schemas.microsoft.com/office/drawing/2014/main" id="{E48FF07C-6C0F-4A1D-A56B-EAFCEB664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905" y="3848100"/>
                <a:ext cx="429704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8" name="도형 244">
                <a:extLst>
                  <a:ext uri="{FF2B5EF4-FFF2-40B4-BE49-F238E27FC236}">
                    <a16:creationId xmlns:a16="http://schemas.microsoft.com/office/drawing/2014/main" id="{7E8DAF63-97C6-494B-B585-1161DA7882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905" y="4257675"/>
                <a:ext cx="429704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9" name="도형 245">
                <a:extLst>
                  <a:ext uri="{FF2B5EF4-FFF2-40B4-BE49-F238E27FC236}">
                    <a16:creationId xmlns:a16="http://schemas.microsoft.com/office/drawing/2014/main" id="{97580F44-45FE-4B32-8503-CF069CDEC1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7525" y="4667885"/>
                <a:ext cx="428307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0" name="도형 249">
                <a:extLst>
                  <a:ext uri="{FF2B5EF4-FFF2-40B4-BE49-F238E27FC236}">
                    <a16:creationId xmlns:a16="http://schemas.microsoft.com/office/drawing/2014/main" id="{D5F01CD0-F9B5-4DCF-9074-159A02AD35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7525" y="5078095"/>
                <a:ext cx="428307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1" name="도형 250">
                <a:extLst>
                  <a:ext uri="{FF2B5EF4-FFF2-40B4-BE49-F238E27FC236}">
                    <a16:creationId xmlns:a16="http://schemas.microsoft.com/office/drawing/2014/main" id="{24ED67B7-1C73-45BC-9082-68DD3A4685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7525" y="5495925"/>
                <a:ext cx="428307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2" name="도형 251">
                <a:extLst>
                  <a:ext uri="{FF2B5EF4-FFF2-40B4-BE49-F238E27FC236}">
                    <a16:creationId xmlns:a16="http://schemas.microsoft.com/office/drawing/2014/main" id="{587DBD6C-D914-43DB-801E-177BDEA1A4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7525" y="5915025"/>
                <a:ext cx="4283075" cy="410845"/>
              </a:xfrm>
              <a:prstGeom prst="rect">
                <a:avLst/>
              </a:prstGeom>
              <a:noFill/>
              <a:ln w="25400">
                <a:solidFill>
                  <a:srgbClr val="C00000">
                    <a:alpha val="30000"/>
                  </a:srgbClr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6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7" name="표 371"/>
          <p:cNvGraphicFramePr>
            <a:graphicFrameLocks noGrp="1"/>
          </p:cNvGraphicFramePr>
          <p:nvPr/>
        </p:nvGraphicFramePr>
        <p:xfrm>
          <a:off x="329565" y="190500"/>
          <a:ext cx="1692910" cy="1936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45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설정</a:t>
                      </a:r>
                      <a:endParaRPr lang="ko-KR" altLang="en-US" sz="14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·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</a:rPr>
                        <a:t>냉정한 성격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사냥꾼→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토벌단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일원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표 3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090297"/>
              </p:ext>
            </p:extLst>
          </p:nvPr>
        </p:nvGraphicFramePr>
        <p:xfrm>
          <a:off x="8791575" y="196313"/>
          <a:ext cx="3070860" cy="497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0957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2403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년 전 무림에서는 정파와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사파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간의 갈등이 점점 커져 결국 전쟁이 일어났고 무림내 수많은 사람들이 죽어 나갔지만 무림에 속해 있지 않는 사람들에게는 그저 먼 이야기 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하지만 무림에 정사 대전이 끝나갈 무렵 괴물들의 숫자가 폭발적으로 늘어 났고 사람들은 그제서야 알게 되었다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 동안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전쟁 속에서 죽어간 사람들이 괴물들을 억제해 왔고 그 억제력이 없어진 지금 괴물들을 막을 것은 없다는 것을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전국 각지에서 소식이 들려왔다 괴물들이 마을을 습격한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가족이 친구가 이웃 들이 괴물이 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고향을 잃고 난민이 되어 떠도는 사람들의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 또한 그 재앙 속에서 가족과 친구들을 잃고 떠도는 사람 중 하나였다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괴물들에 대한 공포는 증오가 되었고 방랑자는 가족과 친구들의 복수를 위해 괴물 사냥꾼이 되어 전국을 떠돌고 있었다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그러던 중에 소식이 들려왔다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괴물들을 사냥하기 위한 단체 토벌단이 새워졌고 단원들을 모집하고 있다는 이야기를 들은 방랑자는 토벌단에 가입하기 위해 걸음을 옮겼다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표 25"/>
          <p:cNvGraphicFramePr>
            <a:graphicFrameLocks noGrp="1"/>
          </p:cNvGraphicFramePr>
          <p:nvPr/>
        </p:nvGraphicFramePr>
        <p:xfrm>
          <a:off x="407035" y="2222500"/>
          <a:ext cx="3381375" cy="956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1375"/>
              </a:tblGrid>
              <a:tr h="247650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  <a:tr h="708660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6~7척(180~210cm) 정도의 키, 긴흑발에 흑안을 가진 날카로운 인상을 가진 청년.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오랜 사냥꾼 생활로 얻은 균형잡힌 실전형 근육과 전체적으로 탄 피부색을 가지고 있다.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4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43" t="398" r="38956" b="1760"/>
          <a:stretch>
            <a:fillRect/>
          </a:stretch>
        </p:blipFill>
        <p:spPr>
          <a:xfrm rot="0">
            <a:off x="5123180" y="476885"/>
            <a:ext cx="1948815" cy="5400675"/>
          </a:xfrm>
          <a:prstGeom prst="rect"/>
          <a:noFill/>
        </p:spPr>
      </p:pic>
      <p:pic>
        <p:nvPicPr>
          <p:cNvPr id="25" name="그림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447"/>
          <a:stretch>
            <a:fillRect/>
          </a:stretch>
        </p:blipFill>
        <p:spPr>
          <a:xfrm rot="0">
            <a:off x="7095490" y="477520"/>
            <a:ext cx="522605" cy="15576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7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7" name="표 371"/>
          <p:cNvGraphicFramePr>
            <a:graphicFrameLocks noGrp="1"/>
          </p:cNvGraphicFramePr>
          <p:nvPr/>
        </p:nvGraphicFramePr>
        <p:xfrm>
          <a:off x="329565" y="190500"/>
          <a:ext cx="1692910" cy="1936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45">
                <a:tc gridSpan="2"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sz="14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설정</a:t>
                      </a:r>
                      <a:endParaRPr lang="ko-KR" altLang="en-US" sz="14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 </a:t>
                      </a:r>
                      <a:r>
                        <a:rPr lang="en-US" altLang="ko-KR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· </a:t>
                      </a: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성격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1"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</a:rPr>
                        <a:t>냉정한 성격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65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종족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인간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lvl="1" indent="0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직업</a:t>
                      </a: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사냥꾼→ 토벌단 일원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표 372"/>
          <p:cNvGraphicFramePr>
            <a:graphicFrameLocks noGrp="1"/>
          </p:cNvGraphicFramePr>
          <p:nvPr/>
        </p:nvGraphicFramePr>
        <p:xfrm>
          <a:off x="8791575" y="196313"/>
          <a:ext cx="3070860" cy="497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0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0957">
                <a:tc>
                  <a:txBody>
                    <a:bodyPr/>
                    <a:lstStyle/>
                    <a:p>
                      <a:pPr marL="0" lvl="1" indent="0" algn="just" latinLnBrk="0" hangingPunct="1">
                        <a:buFontTx/>
                        <a:buNone/>
                      </a:pPr>
                      <a:r>
                        <a:rPr lang="ko-KR" altLang="en-US" sz="1400" b="0" i="0" kern="1200" dirty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배경</a:t>
                      </a: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2403">
                <a:tc>
                  <a:txBody>
                    <a:bodyPr/>
                    <a:lstStyle/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년 전 무림에서는 정파와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사파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간의 갈등이 점점 커져 결국 전쟁이 일어났고 무림내 수많은 사람들이 죽어 나갔지만 무림에 속해 있지 않는 사람들에게는 그저 먼 이야기 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하지만 무림에 정사 대전이 끝나갈 무렵 괴물들의 숫자가 폭발적으로 늘어 났고 사람들은 그제서야 알게 되었다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 동안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전쟁 속에서 죽어간 사람들이 괴물들을 억제해 왔고 그 억제력이 없어진 지금 괴물들을 막을 것은 없다는 것을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전국 각지에서 소식이 들려왔다 괴물들이 마을을 습격한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가족이 친구가 이웃 들이 괴물이 된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고향을 잃고 난민이 되어 떠도는 사람들의 이야기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…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방랑자 또한 그 재앙 속에서 가족과 친구들을 잃고 떠도는 사람 중 하나였다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괴물들에 대한 공포는 증오가 되었고 방랑자는 가족과 친구들의 복수를 위해 괴물 사냥꾼이 되어 전국을 떠돌고 있었다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lvl="1" indent="0" algn="l" latinLnBrk="0" hangingPunct="1">
                        <a:buFontTx/>
                        <a:buNone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그러던 중에 소식이 들려왔다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괴물들을 사냥하기 위한 단체 토벌단이 새워졌고 단원들을 모집하고 있다는 이야기를 들은 방랑자는 토벌단에 가입하기 위해 걸음을 옮겼다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4" name="그림 6"/>
          <p:cNvPicPr preferRelativeResize="0"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6" r="42536" b="4833"/>
          <a:stretch>
            <a:fillRect/>
          </a:stretch>
        </p:blipFill>
        <p:spPr>
          <a:xfrm rot="0">
            <a:off x="5198745" y="474345"/>
            <a:ext cx="1806575" cy="5400675"/>
          </a:xfrm>
          <a:prstGeom prst="rect"/>
          <a:noFill/>
        </p:spPr>
      </p:pic>
      <p:pic>
        <p:nvPicPr>
          <p:cNvPr id="25" name="그림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19"/>
          <a:stretch>
            <a:fillRect/>
          </a:stretch>
        </p:blipFill>
        <p:spPr>
          <a:xfrm rot="0">
            <a:off x="7026275" y="476885"/>
            <a:ext cx="517525" cy="1557655"/>
          </a:xfrm>
          <a:prstGeom prst="rect"/>
          <a:noFill/>
        </p:spPr>
      </p:pic>
      <p:graphicFrame>
        <p:nvGraphicFramePr>
          <p:cNvPr id="26" name="표 10"/>
          <p:cNvGraphicFramePr>
            <a:graphicFrameLocks noGrp="1"/>
          </p:cNvGraphicFramePr>
          <p:nvPr/>
        </p:nvGraphicFramePr>
        <p:xfrm>
          <a:off x="407035" y="2222500"/>
          <a:ext cx="3381375" cy="956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1375"/>
              </a:tblGrid>
              <a:tr h="247650"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외형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남</a:t>
                      </a:r>
                      <a:r>
                        <a:rPr lang="en-US" altLang="ko-KR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  <a:tr h="708660">
                <a:tc>
                  <a:txBody>
                    <a:bodyPr/>
                    <a:lstStyle/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5~6척(150~180cm) 정도의 키, 긴흑발에 적안을 가진 부드러운 인상을 가진 여인.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 lvl="1">
                        <a:buFontTx/>
                        <a:buNone/>
                      </a:pPr>
                      <a:r>
                        <a:rPr lang="ko-KR" altLang="en-US" sz="1000" kern="1200" i="0" b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오랜 사냥꾼 생활로 인하여 군살이 없는 균형잡힌 몸매를 가지고 있다.</a:t>
                      </a:r>
                      <a:endParaRPr lang="ko-KR" altLang="en-US" sz="1000" kern="1200" i="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bg1">
                        <a:lumMod val="95000"/>
                        <a:lumOff val="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925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5105" cy="36703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8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25" name="표 3"/>
          <p:cNvGraphicFramePr>
            <a:graphicFrameLocks noGrp="1"/>
          </p:cNvGraphicFramePr>
          <p:nvPr/>
        </p:nvGraphicFramePr>
        <p:xfrm>
          <a:off x="334645" y="610235"/>
          <a:ext cx="5750560" cy="274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느리게 눈을 감았다 뜨며, 어깨와 팔이 조금씩 흔들린다.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72745">
                <a:tc gridSpan="5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Idle-1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pic>
        <p:nvPicPr>
          <p:cNvPr id="26" name="그림 17" descr="C:/Users/yhgki/AppData/Roaming/PolarisOffice/ETemp/30328_18464920/fImage87819416041.png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61" r="39434" b="26328"/>
          <a:stretch>
            <a:fillRect/>
          </a:stretch>
        </p:blipFill>
        <p:spPr>
          <a:xfrm rot="0">
            <a:off x="941705" y="674370"/>
            <a:ext cx="1254125" cy="1584325"/>
          </a:xfrm>
          <a:prstGeom prst="rect"/>
          <a:noFill/>
          <a:ln w="0" cap="flat" cmpd="sng">
            <a:prstDash/>
          </a:ln>
        </p:spPr>
      </p:pic>
      <p:pic>
        <p:nvPicPr>
          <p:cNvPr id="27" name="그림 19" descr="C:/Users/yhgki/AppData/Roaming/PolarisOffice/ETemp/30328_18464920/fImage8759771628467.png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461" r="39535" b="26060"/>
          <a:stretch>
            <a:fillRect/>
          </a:stretch>
        </p:blipFill>
        <p:spPr>
          <a:xfrm rot="0">
            <a:off x="2234565" y="674370"/>
            <a:ext cx="1254125" cy="1584325"/>
          </a:xfrm>
          <a:prstGeom prst="rect"/>
          <a:noFill/>
        </p:spPr>
      </p:pic>
      <p:pic>
        <p:nvPicPr>
          <p:cNvPr id="28" name="그림 21" descr="C:/Users/yhgki/AppData/Roaming/PolarisOffice/ETemp/30328_18464920/fImage8765621646334.png"/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32" t="39461" r="39425" b="26060"/>
          <a:stretch>
            <a:fillRect/>
          </a:stretch>
        </p:blipFill>
        <p:spPr>
          <a:xfrm rot="0">
            <a:off x="3528060" y="674370"/>
            <a:ext cx="1254125" cy="1584325"/>
          </a:xfrm>
          <a:prstGeom prst="rect"/>
          <a:noFill/>
        </p:spPr>
      </p:pic>
      <p:pic>
        <p:nvPicPr>
          <p:cNvPr id="29" name="그림 23" descr="C:/Users/yhgki/AppData/Roaming/PolarisOffice/ETemp/30328_18464920/fImage8809981666500.png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59" r="39427" b="26055"/>
          <a:stretch>
            <a:fillRect/>
          </a:stretch>
        </p:blipFill>
        <p:spPr>
          <a:xfrm rot="0">
            <a:off x="4829810" y="674370"/>
            <a:ext cx="1254125" cy="1584325"/>
          </a:xfrm>
          <a:prstGeom prst="rect"/>
          <a:noFill/>
        </p:spPr>
      </p:pic>
      <p:graphicFrame>
        <p:nvGraphicFramePr>
          <p:cNvPr id="30" name="표 25"/>
          <p:cNvGraphicFramePr>
            <a:graphicFrameLocks noGrp="1"/>
          </p:cNvGraphicFramePr>
          <p:nvPr/>
        </p:nvGraphicFramePr>
        <p:xfrm>
          <a:off x="6088380" y="610235"/>
          <a:ext cx="5750560" cy="274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잠시 무기를 꺼내 점검한 뒤 다시 집어넣는다.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72745">
                <a:tc gridSpan="5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Idle-2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pic>
        <p:nvPicPr>
          <p:cNvPr id="31" name="그림 27" descr="C:/Users/yhgki/AppData/Roaming/PolarisOffice/ETemp/30328_18464920/fImage8774681709169.png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322" r="39535" b="26190"/>
          <a:stretch>
            <a:fillRect/>
          </a:stretch>
        </p:blipFill>
        <p:spPr>
          <a:xfrm rot="0">
            <a:off x="6724015" y="674370"/>
            <a:ext cx="1229995" cy="1584325"/>
          </a:xfrm>
          <a:prstGeom prst="rect"/>
          <a:noFill/>
        </p:spPr>
      </p:pic>
      <p:pic>
        <p:nvPicPr>
          <p:cNvPr id="32" name="그림 29" descr="C:/Users/yhgki/AppData/Roaming/PolarisOffice/ETemp/30328_18464920/fImage8784971725724.png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3" t="39461" r="39325" b="26190"/>
          <a:stretch>
            <a:fillRect/>
          </a:stretch>
        </p:blipFill>
        <p:spPr>
          <a:xfrm rot="0">
            <a:off x="8016875" y="674370"/>
            <a:ext cx="1229995" cy="1584325"/>
          </a:xfrm>
          <a:prstGeom prst="rect"/>
          <a:noFill/>
        </p:spPr>
      </p:pic>
      <p:pic>
        <p:nvPicPr>
          <p:cNvPr id="33" name="그림 31" descr="C:/Users/yhgki/AppData/Roaming/PolarisOffice/ETemp/30328_18464920/fImage8752841741478.png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322" r="39427" b="26190"/>
          <a:stretch>
            <a:fillRect/>
          </a:stretch>
        </p:blipFill>
        <p:spPr>
          <a:xfrm rot="0">
            <a:off x="9290685" y="674370"/>
            <a:ext cx="1229995" cy="1584325"/>
          </a:xfrm>
          <a:prstGeom prst="rect"/>
          <a:noFill/>
        </p:spPr>
      </p:pic>
      <p:pic>
        <p:nvPicPr>
          <p:cNvPr id="34" name="그림 33" descr="C:/Users/yhgki/AppData/Roaming/PolarisOffice/ETemp/30328_18464920/fImage8861771769358.png"/>
          <p:cNvPicPr>
            <a:picLocks noChangeAspect="1"/>
          </p:cNvPicPr>
          <p:nvPr/>
        </p:nvPicPr>
        <p:blipFill rotWithShape="1"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322" r="39427" b="26328"/>
          <a:stretch>
            <a:fillRect/>
          </a:stretch>
        </p:blipFill>
        <p:spPr>
          <a:xfrm rot="0">
            <a:off x="10565765" y="674370"/>
            <a:ext cx="1229995" cy="1584325"/>
          </a:xfrm>
          <a:prstGeom prst="rect"/>
          <a:noFill/>
        </p:spPr>
      </p:pic>
      <p:graphicFrame>
        <p:nvGraphicFramePr>
          <p:cNvPr id="35" name="표 34"/>
          <p:cNvGraphicFramePr>
            <a:graphicFrameLocks noGrp="1"/>
          </p:cNvGraphicFramePr>
          <p:nvPr/>
        </p:nvGraphicFramePr>
        <p:xfrm>
          <a:off x="334645" y="3491865"/>
          <a:ext cx="5750560" cy="272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팔을 천천히 흔들며 걷는다.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60045">
                <a:tc gridSpan="5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Walk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36" name="표 35"/>
          <p:cNvGraphicFramePr>
            <a:graphicFrameLocks noGrp="1"/>
          </p:cNvGraphicFramePr>
          <p:nvPr/>
        </p:nvGraphicFramePr>
        <p:xfrm>
          <a:off x="6088380" y="3491865"/>
          <a:ext cx="5750560" cy="272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hangingPunct="1"/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hangingPunct="1"/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팔을 빨리 흔들며 뛴다.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60045">
                <a:tc gridSpan="5">
                  <a:txBody>
                    <a:bodyPr/>
                    <a:lstStyle/>
                    <a:p>
                      <a:pPr marL="0" indent="0" hangingPunct="1"/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Run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pic>
        <p:nvPicPr>
          <p:cNvPr id="37" name="그림 37" descr="C:/Users/yhgki/AppData/Roaming/PolarisOffice/ETemp/30328_18464920/fImage9425051806962.png"/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61" r="39427" b="26190"/>
          <a:stretch>
            <a:fillRect/>
          </a:stretch>
        </p:blipFill>
        <p:spPr>
          <a:xfrm rot="0">
            <a:off x="941705" y="3510280"/>
            <a:ext cx="1250315" cy="1584325"/>
          </a:xfrm>
          <a:prstGeom prst="rect"/>
          <a:noFill/>
        </p:spPr>
      </p:pic>
      <p:pic>
        <p:nvPicPr>
          <p:cNvPr id="38" name="그림 39" descr="C:/Users/yhgki/AppData/Roaming/PolarisOffice/ETemp/30328_18464920/fImage9658271824464.png"/>
          <p:cNvPicPr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590" r="39535" b="26328"/>
          <a:stretch>
            <a:fillRect/>
          </a:stretch>
        </p:blipFill>
        <p:spPr>
          <a:xfrm rot="0">
            <a:off x="2244725" y="3518535"/>
            <a:ext cx="1250315" cy="1584325"/>
          </a:xfrm>
          <a:prstGeom prst="rect"/>
          <a:noFill/>
        </p:spPr>
      </p:pic>
      <p:pic>
        <p:nvPicPr>
          <p:cNvPr id="39" name="그림 41" descr="C:/Users/yhgki/AppData/Roaming/PolarisOffice/ETemp/30328_18464920/fImage9809341845705.png"/>
          <p:cNvPicPr>
            <a:picLocks noChangeAspect="1"/>
          </p:cNvPicPr>
          <p:nvPr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61" r="39535" b="26328"/>
          <a:stretch>
            <a:fillRect/>
          </a:stretch>
        </p:blipFill>
        <p:spPr>
          <a:xfrm rot="0">
            <a:off x="3537585" y="3519170"/>
            <a:ext cx="1250315" cy="1584325"/>
          </a:xfrm>
          <a:prstGeom prst="rect"/>
          <a:noFill/>
        </p:spPr>
      </p:pic>
      <p:pic>
        <p:nvPicPr>
          <p:cNvPr id="40" name="그림 43" descr="C:/Users/yhgki/AppData/Roaming/PolarisOffice/ETemp/30328_18464920/fImage10101281868145.png"/>
          <p:cNvPicPr>
            <a:picLocks noChangeAspect="1"/>
          </p:cNvPicPr>
          <p:nvPr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61" r="39535" b="26328"/>
          <a:stretch>
            <a:fillRect/>
          </a:stretch>
        </p:blipFill>
        <p:spPr>
          <a:xfrm rot="0">
            <a:off x="4837430" y="3507740"/>
            <a:ext cx="1250315" cy="1584325"/>
          </a:xfrm>
          <a:prstGeom prst="rect"/>
          <a:noFill/>
        </p:spPr>
      </p:pic>
      <p:pic>
        <p:nvPicPr>
          <p:cNvPr id="41" name="그림 45" descr="C:/Users/yhgki/AppData/Roaming/PolarisOffice/ETemp/30328_18464920/fImage10023101883281.png"/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461" r="39535" b="26458"/>
          <a:stretch>
            <a:fillRect/>
          </a:stretch>
        </p:blipFill>
        <p:spPr>
          <a:xfrm rot="0">
            <a:off x="6705600" y="3556635"/>
            <a:ext cx="1245235" cy="1584325"/>
          </a:xfrm>
          <a:prstGeom prst="rect"/>
          <a:noFill/>
        </p:spPr>
      </p:pic>
      <p:pic>
        <p:nvPicPr>
          <p:cNvPr id="42" name="그림 47" descr="C:/Users/yhgki/AppData/Roaming/PolarisOffice/ETemp/30328_18464920/fImage9753051906827.png"/>
          <p:cNvPicPr>
            <a:picLocks noChangeAspect="1"/>
          </p:cNvPicPr>
          <p:nvPr/>
        </p:nvPicPr>
        <p:blipFill rotWithShape="1"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39190" r="36815" b="26324"/>
          <a:stretch>
            <a:fillRect/>
          </a:stretch>
        </p:blipFill>
        <p:spPr>
          <a:xfrm rot="0">
            <a:off x="7980045" y="3537585"/>
            <a:ext cx="1245235" cy="1584325"/>
          </a:xfrm>
          <a:prstGeom prst="rect"/>
          <a:noFill/>
        </p:spPr>
      </p:pic>
      <p:pic>
        <p:nvPicPr>
          <p:cNvPr id="43" name="그림 49" descr="C:/Users/yhgki/AppData/Roaming/PolarisOffice/ETemp/30328_18464920/fImage9993441929961.png"/>
          <p:cNvPicPr>
            <a:picLocks noChangeAspect="1"/>
          </p:cNvPicPr>
          <p:nvPr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30" t="39451" r="35137" b="26467"/>
          <a:stretch>
            <a:fillRect/>
          </a:stretch>
        </p:blipFill>
        <p:spPr>
          <a:xfrm rot="0">
            <a:off x="9291320" y="3546475"/>
            <a:ext cx="1245235" cy="1584325"/>
          </a:xfrm>
          <a:prstGeom prst="rect"/>
          <a:noFill/>
        </p:spPr>
      </p:pic>
      <p:pic>
        <p:nvPicPr>
          <p:cNvPr id="44" name="그림 51" descr="C:/Users/yhgki/AppData/Roaming/PolarisOffice/ETemp/30328_18464920/fImage993223194491.png"/>
          <p:cNvPicPr>
            <a:picLocks noChangeAspect="1"/>
          </p:cNvPicPr>
          <p:nvPr/>
        </p:nvPicPr>
        <p:blipFill rotWithShape="1"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38" t="39461" r="35029" b="26328"/>
          <a:stretch>
            <a:fillRect/>
          </a:stretch>
        </p:blipFill>
        <p:spPr>
          <a:xfrm rot="0">
            <a:off x="10594340" y="3519170"/>
            <a:ext cx="1245235" cy="1584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200">
                <a:latin typeface="맑은 고딕" charset="0"/>
                <a:ea typeface="맑은 고딕" charset="0"/>
                <a:cs typeface="+mn-cs"/>
              </a:rPr>
              <a:t>9</a:t>
            </a:fld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25" name="Table 3"/>
          <p:cNvGraphicFramePr>
            <a:graphicFrameLocks noGrp="1"/>
          </p:cNvGraphicFramePr>
          <p:nvPr/>
        </p:nvGraphicFramePr>
        <p:xfrm>
          <a:off x="334645" y="610235"/>
          <a:ext cx="5750560" cy="2689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무기를 잡고 자세를 낮춘뒤 무기를 뽑아 자세를 잡는다.</a:t>
                      </a:r>
                      <a:endParaRPr lang="ko-KR" altLang="en-US" kern="1200"/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21945">
                <a:tc gridSpan="5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Idle-1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30" name="Table 3"/>
          <p:cNvGraphicFramePr>
            <a:graphicFrameLocks noGrp="1"/>
          </p:cNvGraphicFramePr>
          <p:nvPr/>
        </p:nvGraphicFramePr>
        <p:xfrm>
          <a:off x="6116320" y="582295"/>
          <a:ext cx="5750560" cy="274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무기를 집어넣고 자세를 높인다.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72745">
                <a:tc gridSpan="5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Idle-2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35" name="Table 3"/>
          <p:cNvGraphicFramePr>
            <a:graphicFrameLocks noGrp="1"/>
          </p:cNvGraphicFramePr>
          <p:nvPr/>
        </p:nvGraphicFramePr>
        <p:xfrm>
          <a:off x="334645" y="3491865"/>
          <a:ext cx="5750560" cy="2689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전방을 향해서 무기를 3번 휘두른다.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21945">
                <a:tc gridSpan="5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Attack-1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36" name="Table 3"/>
          <p:cNvGraphicFramePr>
            <a:graphicFrameLocks noGrp="1"/>
          </p:cNvGraphicFramePr>
          <p:nvPr/>
        </p:nvGraphicFramePr>
        <p:xfrm>
          <a:off x="6088380" y="3491865"/>
          <a:ext cx="5750560" cy="272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230"/>
                <a:gridCol w="1294765"/>
                <a:gridCol w="1294765"/>
                <a:gridCol w="1294765"/>
                <a:gridCol w="1296035"/>
              </a:tblGrid>
              <a:tr h="1647190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endParaRPr lang="ko-KR" altLang="en-US" sz="18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번호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0045">
                <a:tc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설</a:t>
                      </a: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명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전방에 1번 무기를 휘두른 후, 강하게 1번 휘두른다.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360045">
                <a:tc gridSpan="5">
                  <a:txBody>
                    <a:bodyPr/>
                    <a:lstStyle/>
                    <a:p>
                      <a:pPr marL="0" indent="0" latinLnBrk="0" hangingPunct="1" lvl="1">
                        <a:buFontTx/>
                        <a:buNone/>
                      </a:pPr>
                      <a:r>
                        <a:rPr lang="ko-KR" sz="1400" kern="1200" i="0" b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Attack-2</a:t>
                      </a:r>
                      <a:endParaRPr lang="ko-KR" altLang="en-US" sz="1400" kern="1200" i="0" b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pic>
        <p:nvPicPr>
          <p:cNvPr id="37" name="그림 2" descr="C:/Users/yhgki/AppData/Roaming/PolarisOffice/ETemp/30944_23841408/fImage160778315741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5" t="45017" r="39398" b="20920"/>
          <a:stretch>
            <a:fillRect/>
          </a:stretch>
        </p:blipFill>
        <p:spPr>
          <a:xfrm rot="0">
            <a:off x="925195" y="672465"/>
            <a:ext cx="1254760" cy="1584325"/>
          </a:xfrm>
          <a:prstGeom prst="rect"/>
          <a:noFill/>
        </p:spPr>
      </p:pic>
      <p:pic>
        <p:nvPicPr>
          <p:cNvPr id="38" name="그림 4" descr="C:/Users/yhgki/AppData/Roaming/PolarisOffice/ETemp/30944_23841408/fImage1609981159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4" t="46656" r="39396" b="19031"/>
          <a:stretch>
            <a:fillRect/>
          </a:stretch>
        </p:blipFill>
        <p:spPr>
          <a:xfrm rot="0">
            <a:off x="2235835" y="673735"/>
            <a:ext cx="1254760" cy="1584325"/>
          </a:xfrm>
          <a:prstGeom prst="rect"/>
          <a:noFill/>
        </p:spPr>
      </p:pic>
      <p:pic>
        <p:nvPicPr>
          <p:cNvPr id="39" name="그림 6" descr="C:/Users/yhgki/AppData/Roaming/PolarisOffice/ETemp/30944_23841408/fImage1593084161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48045" r="39398" b="17771"/>
          <a:stretch>
            <a:fillRect/>
          </a:stretch>
        </p:blipFill>
        <p:spPr>
          <a:xfrm rot="0">
            <a:off x="3542665" y="672465"/>
            <a:ext cx="1254760" cy="1584325"/>
          </a:xfrm>
          <a:prstGeom prst="rect"/>
          <a:noFill/>
        </p:spPr>
      </p:pic>
      <p:pic>
        <p:nvPicPr>
          <p:cNvPr id="40" name="그림 8" descr="C:/Users/yhgki/AppData/Roaming/PolarisOffice/ETemp/30944_23841408/fImage1606054163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5" t="47290" r="39398" b="18644"/>
          <a:stretch>
            <a:fillRect/>
          </a:stretch>
        </p:blipFill>
        <p:spPr>
          <a:xfrm rot="0">
            <a:off x="4834255" y="668020"/>
            <a:ext cx="1254760" cy="1584325"/>
          </a:xfrm>
          <a:prstGeom prst="rect"/>
          <a:noFill/>
        </p:spPr>
      </p:pic>
      <p:pic>
        <p:nvPicPr>
          <p:cNvPr id="41" name="그림 11" descr="C:/Users/yhgki/AppData/Roaming/PolarisOffice/ETemp/30944_23841408/fImage16162581669169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46860" r="39427" b="19059"/>
          <a:stretch>
            <a:fillRect/>
          </a:stretch>
        </p:blipFill>
        <p:spPr>
          <a:xfrm rot="0">
            <a:off x="6724015" y="673735"/>
            <a:ext cx="1252220" cy="1584325"/>
          </a:xfrm>
          <a:prstGeom prst="rect"/>
          <a:noFill/>
        </p:spPr>
      </p:pic>
      <p:pic>
        <p:nvPicPr>
          <p:cNvPr id="42" name="그림 13" descr="C:/Users/yhgki/AppData/Roaming/PolarisOffice/ETemp/30944_23841408/fImage16166331685724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1" t="46323" r="39432" b="19596"/>
          <a:stretch>
            <a:fillRect/>
          </a:stretch>
        </p:blipFill>
        <p:spPr>
          <a:xfrm rot="0">
            <a:off x="8035290" y="673735"/>
            <a:ext cx="1252220" cy="1584325"/>
          </a:xfrm>
          <a:prstGeom prst="rect"/>
          <a:noFill/>
        </p:spPr>
      </p:pic>
      <p:pic>
        <p:nvPicPr>
          <p:cNvPr id="43" name="그림 15" descr="C:/Users/yhgki/AppData/Roaming/PolarisOffice/ETemp/30944_23841408/fImage15820431701478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3" t="44304" r="39427" b="21615"/>
          <a:stretch>
            <a:fillRect/>
          </a:stretch>
        </p:blipFill>
        <p:spPr>
          <a:xfrm rot="0">
            <a:off x="9364980" y="655320"/>
            <a:ext cx="1252220" cy="1584325"/>
          </a:xfrm>
          <a:prstGeom prst="rect"/>
          <a:noFill/>
        </p:spPr>
      </p:pic>
      <p:pic>
        <p:nvPicPr>
          <p:cNvPr id="44" name="그림 17" descr="C:/Users/yhgki/AppData/Roaming/PolarisOffice/ETemp/30944_23841408/fImage16127821729358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51" t="44035" r="39427" b="21883"/>
          <a:stretch>
            <a:fillRect/>
          </a:stretch>
        </p:blipFill>
        <p:spPr>
          <a:xfrm rot="0">
            <a:off x="10631170" y="637540"/>
            <a:ext cx="1252220" cy="1584325"/>
          </a:xfrm>
          <a:prstGeom prst="rect"/>
          <a:noFill/>
        </p:spPr>
      </p:pic>
      <p:pic>
        <p:nvPicPr>
          <p:cNvPr id="45" name="그림 19" descr="C:/Users/yhgki/AppData/Roaming/PolarisOffice/ETemp/30944_23841408/fImage16413521746962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3" t="39451" r="39535" b="26467"/>
          <a:stretch>
            <a:fillRect/>
          </a:stretch>
        </p:blipFill>
        <p:spPr>
          <a:xfrm rot="0">
            <a:off x="923290" y="3545840"/>
            <a:ext cx="1240790" cy="1584325"/>
          </a:xfrm>
          <a:prstGeom prst="rect"/>
          <a:noFill/>
        </p:spPr>
      </p:pic>
      <p:pic>
        <p:nvPicPr>
          <p:cNvPr id="46" name="그림 21" descr="C:/Users/yhgki/AppData/Roaming/PolarisOffice/ETemp/30944_23841408/fImage16045731764464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590" r="39535" b="26328"/>
          <a:stretch>
            <a:fillRect/>
          </a:stretch>
        </p:blipFill>
        <p:spPr>
          <a:xfrm rot="0">
            <a:off x="2234565" y="3556000"/>
            <a:ext cx="1240790" cy="1584325"/>
          </a:xfrm>
          <a:prstGeom prst="rect"/>
          <a:noFill/>
        </p:spPr>
      </p:pic>
      <p:pic>
        <p:nvPicPr>
          <p:cNvPr id="47" name="그림 23" descr="C:/Users/yhgki/AppData/Roaming/PolarisOffice/ETemp/30944_23841408/fImage16107881785705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5" t="39451" r="39434" b="26328"/>
          <a:stretch>
            <a:fillRect/>
          </a:stretch>
        </p:blipFill>
        <p:spPr>
          <a:xfrm rot="0">
            <a:off x="3546475" y="3573780"/>
            <a:ext cx="1240790" cy="1584325"/>
          </a:xfrm>
          <a:prstGeom prst="rect"/>
          <a:noFill/>
        </p:spPr>
      </p:pic>
      <p:pic>
        <p:nvPicPr>
          <p:cNvPr id="48" name="그림 25" descr="C:/Users/yhgki/AppData/Roaming/PolarisOffice/ETemp/30944_23841408/fImage16228121808145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43" t="39451" r="39427" b="26328"/>
          <a:stretch>
            <a:fillRect/>
          </a:stretch>
        </p:blipFill>
        <p:spPr>
          <a:xfrm rot="0">
            <a:off x="4848860" y="3583305"/>
            <a:ext cx="1240790" cy="1584325"/>
          </a:xfrm>
          <a:prstGeom prst="rect"/>
          <a:noFill/>
        </p:spPr>
      </p:pic>
      <p:pic>
        <p:nvPicPr>
          <p:cNvPr id="49" name="그림 27" descr="C:/Users/yhgki/AppData/Roaming/PolarisOffice/ETemp/30944_23841408/fImage16239141823281.png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97" t="39466" r="35765" b="26326"/>
          <a:stretch>
            <a:fillRect/>
          </a:stretch>
        </p:blipFill>
        <p:spPr>
          <a:xfrm rot="0">
            <a:off x="6668135" y="3547110"/>
            <a:ext cx="1254125" cy="1584325"/>
          </a:xfrm>
          <a:prstGeom prst="rect"/>
          <a:noFill/>
        </p:spPr>
      </p:pic>
      <p:pic>
        <p:nvPicPr>
          <p:cNvPr id="50" name="그림 29" descr="C:/Users/yhgki/AppData/Roaming/PolarisOffice/ETemp/30944_23841408/fImage16225511846827.png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13" t="39451" r="35448" b="26060"/>
          <a:stretch>
            <a:fillRect/>
          </a:stretch>
        </p:blipFill>
        <p:spPr>
          <a:xfrm rot="0">
            <a:off x="7980045" y="3545840"/>
            <a:ext cx="1254125" cy="1584325"/>
          </a:xfrm>
          <a:prstGeom prst="rect"/>
          <a:noFill/>
        </p:spPr>
      </p:pic>
      <p:pic>
        <p:nvPicPr>
          <p:cNvPr id="51" name="그림 31" descr="C:/Users/yhgki/AppData/Roaming/PolarisOffice/ETemp/30944_23841408/fImage12552571869961.png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80" t="39451" r="36182" b="26467"/>
          <a:stretch>
            <a:fillRect/>
          </a:stretch>
        </p:blipFill>
        <p:spPr>
          <a:xfrm rot="0">
            <a:off x="9291320" y="3583305"/>
            <a:ext cx="1254125" cy="1584325"/>
          </a:xfrm>
          <a:prstGeom prst="rect"/>
          <a:noFill/>
        </p:spPr>
      </p:pic>
      <p:pic>
        <p:nvPicPr>
          <p:cNvPr id="52" name="그림 33" descr="C:/Users/yhgki/AppData/Roaming/PolarisOffice/ETemp/30944_23841408/fImage1604640188491.png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7" t="39451" r="36290" b="26467"/>
          <a:stretch>
            <a:fillRect/>
          </a:stretch>
        </p:blipFill>
        <p:spPr>
          <a:xfrm rot="0">
            <a:off x="10584180" y="3555365"/>
            <a:ext cx="1254125" cy="1584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165</Paragraphs>
  <Words>959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yjk0401</dc:creator>
  <cp:lastModifiedBy>yjk0401</cp:lastModifiedBy>
  <dc:title>PowerPoint 프레젠테이션</dc:title>
  <cp:version>9.103.97.45139</cp:version>
  <dcterms:modified xsi:type="dcterms:W3CDTF">2023-11-20T10:52:12Z</dcterms:modified>
</cp:coreProperties>
</file>

<file path=docProps/thumbnail.jpeg>
</file>